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1"/>
  </p:notesMasterIdLst>
  <p:sldIdLst>
    <p:sldId id="318" r:id="rId2"/>
    <p:sldId id="306" r:id="rId3"/>
    <p:sldId id="319" r:id="rId4"/>
    <p:sldId id="258" r:id="rId5"/>
    <p:sldId id="259" r:id="rId6"/>
    <p:sldId id="269" r:id="rId7"/>
    <p:sldId id="307" r:id="rId8"/>
    <p:sldId id="262" r:id="rId9"/>
    <p:sldId id="273" r:id="rId10"/>
    <p:sldId id="308" r:id="rId11"/>
    <p:sldId id="310" r:id="rId12"/>
    <p:sldId id="309" r:id="rId13"/>
    <p:sldId id="311" r:id="rId14"/>
    <p:sldId id="312" r:id="rId15"/>
    <p:sldId id="313" r:id="rId16"/>
    <p:sldId id="314" r:id="rId17"/>
    <p:sldId id="316" r:id="rId18"/>
    <p:sldId id="315" r:id="rId19"/>
    <p:sldId id="275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M Serif Display" panose="020B0604020202020204" charset="0"/>
      <p:regular r:id="rId26"/>
      <p:italic r:id="rId27"/>
    </p:embeddedFont>
    <p:embeddedFont>
      <p:font typeface="Open Sans Light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3344"/>
    <a:srgbClr val="7B003E"/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AB9EF-EDF3-43BC-9B9A-B9719F562B1A}" type="doc">
      <dgm:prSet loTypeId="urn:microsoft.com/office/officeart/2005/8/layout/radial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26B2AA1-9E19-45C8-863E-F8FD4B6DD334}">
      <dgm:prSet phldrT="[Text]"/>
      <dgm:spPr/>
      <dgm:t>
        <a:bodyPr/>
        <a:lstStyle/>
        <a:p>
          <a:r>
            <a:rPr lang="es-MX" b="1" dirty="0"/>
            <a:t>Red Nacional</a:t>
          </a:r>
        </a:p>
      </dgm:t>
    </dgm:pt>
    <dgm:pt modelId="{D108CDD0-8ED6-431C-BC1B-1FC0DDFF756F}" type="parTrans" cxnId="{B922CD36-E9C1-41F2-A02B-F6243FDEA219}">
      <dgm:prSet/>
      <dgm:spPr/>
      <dgm:t>
        <a:bodyPr/>
        <a:lstStyle/>
        <a:p>
          <a:endParaRPr lang="es-MX"/>
        </a:p>
      </dgm:t>
    </dgm:pt>
    <dgm:pt modelId="{69F53363-3B20-42F8-A1EF-C65A62A10F5B}" type="sibTrans" cxnId="{B922CD36-E9C1-41F2-A02B-F6243FDEA219}">
      <dgm:prSet/>
      <dgm:spPr/>
      <dgm:t>
        <a:bodyPr/>
        <a:lstStyle/>
        <a:p>
          <a:endParaRPr lang="es-MX"/>
        </a:p>
      </dgm:t>
    </dgm:pt>
    <dgm:pt modelId="{B20703E3-4632-405B-84D2-5F572835171D}">
      <dgm:prSet phldrT="[Text]"/>
      <dgm:spPr/>
      <dgm:t>
        <a:bodyPr/>
        <a:lstStyle/>
        <a:p>
          <a:endParaRPr lang="es-MX"/>
        </a:p>
        <a:p>
          <a:endParaRPr lang="es-MX"/>
        </a:p>
        <a:p>
          <a:r>
            <a:rPr lang="es-MX"/>
            <a:t>Sorteos Universitarios</a:t>
          </a:r>
          <a:endParaRPr lang="es-MX" dirty="0"/>
        </a:p>
      </dgm:t>
    </dgm:pt>
    <dgm:pt modelId="{74B4F721-2728-43E3-9F2E-E4644EC7DAD8}" type="parTrans" cxnId="{3DE722F8-8E5C-4E19-A283-F522632F5AD9}">
      <dgm:prSet/>
      <dgm:spPr>
        <a:ln>
          <a:solidFill>
            <a:srgbClr val="FFFFFF"/>
          </a:solidFill>
        </a:ln>
      </dgm:spPr>
      <dgm:t>
        <a:bodyPr/>
        <a:lstStyle/>
        <a:p>
          <a:endParaRPr lang="es-MX"/>
        </a:p>
      </dgm:t>
    </dgm:pt>
    <dgm:pt modelId="{A631A2A1-0A70-431D-AC3F-1BEBD64F98BC}" type="sibTrans" cxnId="{3DE722F8-8E5C-4E19-A283-F522632F5AD9}">
      <dgm:prSet/>
      <dgm:spPr/>
      <dgm:t>
        <a:bodyPr/>
        <a:lstStyle/>
        <a:p>
          <a:endParaRPr lang="es-MX"/>
        </a:p>
      </dgm:t>
    </dgm:pt>
    <dgm:pt modelId="{FEB6E7CC-ABBC-456B-8A57-CC4A09D8EB59}">
      <dgm:prSet phldrT="[Text]"/>
      <dgm:spPr/>
      <dgm:t>
        <a:bodyPr/>
        <a:lstStyle/>
        <a:p>
          <a:endParaRPr lang="es-MX" dirty="0"/>
        </a:p>
        <a:p>
          <a:endParaRPr lang="es-MX" dirty="0"/>
        </a:p>
        <a:p>
          <a:r>
            <a:rPr lang="es-MX" dirty="0"/>
            <a:t>Filantropía</a:t>
          </a:r>
        </a:p>
      </dgm:t>
    </dgm:pt>
    <dgm:pt modelId="{62905B3D-755B-4438-86D9-3252582D078F}" type="parTrans" cxnId="{BA270659-54D9-4644-B0F4-7FF5312F89ED}">
      <dgm:prSet/>
      <dgm:spPr>
        <a:ln>
          <a:solidFill>
            <a:srgbClr val="FFFFFF"/>
          </a:solidFill>
        </a:ln>
      </dgm:spPr>
      <dgm:t>
        <a:bodyPr/>
        <a:lstStyle/>
        <a:p>
          <a:endParaRPr lang="es-MX"/>
        </a:p>
      </dgm:t>
    </dgm:pt>
    <dgm:pt modelId="{6DB2A750-C57F-4DC2-8F35-E85801528421}" type="sibTrans" cxnId="{BA270659-54D9-4644-B0F4-7FF5312F89ED}">
      <dgm:prSet/>
      <dgm:spPr/>
      <dgm:t>
        <a:bodyPr/>
        <a:lstStyle/>
        <a:p>
          <a:endParaRPr lang="es-MX"/>
        </a:p>
      </dgm:t>
    </dgm:pt>
    <dgm:pt modelId="{05032B8F-D1E5-4B61-985C-CD1C7FFDEEA1}">
      <dgm:prSet phldrT="[Text]"/>
      <dgm:spPr/>
      <dgm:t>
        <a:bodyPr/>
        <a:lstStyle/>
        <a:p>
          <a:endParaRPr lang="es-MX"/>
        </a:p>
        <a:p>
          <a:r>
            <a:rPr lang="es-MX"/>
            <a:t>Patentes, Transferencia, Tecnología e Innovación</a:t>
          </a:r>
          <a:endParaRPr lang="es-MX" dirty="0"/>
        </a:p>
      </dgm:t>
    </dgm:pt>
    <dgm:pt modelId="{D839B2AE-6B99-4FD4-BAA8-151F6F91AF32}" type="parTrans" cxnId="{143C5A00-C2FF-4733-A98B-A1080275EF6A}">
      <dgm:prSet/>
      <dgm:spPr>
        <a:ln>
          <a:solidFill>
            <a:srgbClr val="FFFFFF"/>
          </a:solidFill>
        </a:ln>
      </dgm:spPr>
      <dgm:t>
        <a:bodyPr/>
        <a:lstStyle/>
        <a:p>
          <a:endParaRPr lang="es-MX"/>
        </a:p>
      </dgm:t>
    </dgm:pt>
    <dgm:pt modelId="{464DBEA3-019C-4B4A-9510-B7418A8262A5}" type="sibTrans" cxnId="{143C5A00-C2FF-4733-A98B-A1080275EF6A}">
      <dgm:prSet/>
      <dgm:spPr/>
      <dgm:t>
        <a:bodyPr/>
        <a:lstStyle/>
        <a:p>
          <a:endParaRPr lang="es-MX"/>
        </a:p>
      </dgm:t>
    </dgm:pt>
    <dgm:pt modelId="{6C149BC3-63A2-4F80-931D-C940692DB6C9}">
      <dgm:prSet phldrT="[Text]"/>
      <dgm:spPr/>
      <dgm:t>
        <a:bodyPr/>
        <a:lstStyle/>
        <a:p>
          <a:endParaRPr lang="es-MX"/>
        </a:p>
        <a:p>
          <a:endParaRPr lang="es-MX"/>
        </a:p>
        <a:p>
          <a:endParaRPr lang="es-MX"/>
        </a:p>
        <a:p>
          <a:r>
            <a:rPr lang="es-MX"/>
            <a:t>Uso Eficiente de Energía</a:t>
          </a:r>
          <a:endParaRPr lang="es-MX" dirty="0"/>
        </a:p>
      </dgm:t>
    </dgm:pt>
    <dgm:pt modelId="{A47144ED-505B-4B28-AA17-ED7C12FA4877}" type="parTrans" cxnId="{5100BC17-CE5B-4890-ACBB-63F5177B9E91}">
      <dgm:prSet/>
      <dgm:spPr>
        <a:ln>
          <a:solidFill>
            <a:srgbClr val="FFFFFF"/>
          </a:solidFill>
        </a:ln>
      </dgm:spPr>
      <dgm:t>
        <a:bodyPr/>
        <a:lstStyle/>
        <a:p>
          <a:endParaRPr lang="es-MX"/>
        </a:p>
      </dgm:t>
    </dgm:pt>
    <dgm:pt modelId="{7A7C2205-76D1-468B-A772-0AAB74459972}" type="sibTrans" cxnId="{5100BC17-CE5B-4890-ACBB-63F5177B9E91}">
      <dgm:prSet/>
      <dgm:spPr/>
      <dgm:t>
        <a:bodyPr/>
        <a:lstStyle/>
        <a:p>
          <a:endParaRPr lang="es-MX"/>
        </a:p>
      </dgm:t>
    </dgm:pt>
    <dgm:pt modelId="{19745CFD-33C5-47DB-82DE-4D4374D9E9E8}">
      <dgm:prSet phldrT="[Text]"/>
      <dgm:spPr/>
      <dgm:t>
        <a:bodyPr/>
        <a:lstStyle/>
        <a:p>
          <a:endParaRPr lang="es-MX"/>
        </a:p>
        <a:p>
          <a:endParaRPr lang="es-MX"/>
        </a:p>
        <a:p>
          <a:endParaRPr lang="es-MX"/>
        </a:p>
        <a:p>
          <a:r>
            <a:rPr lang="es-MX"/>
            <a:t>Oportunidades Fiscales y Fondos patrimoniales </a:t>
          </a:r>
          <a:endParaRPr lang="es-MX" dirty="0"/>
        </a:p>
      </dgm:t>
    </dgm:pt>
    <dgm:pt modelId="{88F4F455-0ACF-4048-9DFF-1AD07F75628D}" type="parTrans" cxnId="{865EE69B-7EBC-4B36-BFD7-54E8E06B45BB}">
      <dgm:prSet/>
      <dgm:spPr>
        <a:ln>
          <a:solidFill>
            <a:srgbClr val="FFFFFF"/>
          </a:solidFill>
        </a:ln>
      </dgm:spPr>
      <dgm:t>
        <a:bodyPr/>
        <a:lstStyle/>
        <a:p>
          <a:endParaRPr lang="es-MX"/>
        </a:p>
      </dgm:t>
    </dgm:pt>
    <dgm:pt modelId="{A5288034-16EB-45C7-9BD0-81CB41E9B0E5}" type="sibTrans" cxnId="{865EE69B-7EBC-4B36-BFD7-54E8E06B45BB}">
      <dgm:prSet/>
      <dgm:spPr/>
      <dgm:t>
        <a:bodyPr/>
        <a:lstStyle/>
        <a:p>
          <a:endParaRPr lang="es-MX"/>
        </a:p>
      </dgm:t>
    </dgm:pt>
    <dgm:pt modelId="{9A9CEA4A-7CCD-4ABC-8571-18CAE417B632}">
      <dgm:prSet phldrT="[Text]"/>
      <dgm:spPr/>
      <dgm:t>
        <a:bodyPr/>
        <a:lstStyle/>
        <a:p>
          <a:endParaRPr lang="es-MX"/>
        </a:p>
        <a:p>
          <a:endParaRPr lang="es-MX"/>
        </a:p>
        <a:p>
          <a:r>
            <a:rPr lang="es-MX"/>
            <a:t>Acceso a Fondos nacionales e internacionales</a:t>
          </a:r>
          <a:endParaRPr lang="es-MX" dirty="0"/>
        </a:p>
      </dgm:t>
    </dgm:pt>
    <dgm:pt modelId="{9A6AE0A0-FA62-4E43-A1B8-EC44421EA80C}" type="parTrans" cxnId="{73F1C080-CB08-4A3C-8D3C-890D36BC3F94}">
      <dgm:prSet/>
      <dgm:spPr>
        <a:ln>
          <a:solidFill>
            <a:srgbClr val="FFFFFF"/>
          </a:solidFill>
        </a:ln>
      </dgm:spPr>
      <dgm:t>
        <a:bodyPr/>
        <a:lstStyle/>
        <a:p>
          <a:endParaRPr lang="es-MX"/>
        </a:p>
      </dgm:t>
    </dgm:pt>
    <dgm:pt modelId="{7894B961-8D58-4C8A-988F-D6DC7B87C707}" type="sibTrans" cxnId="{73F1C080-CB08-4A3C-8D3C-890D36BC3F94}">
      <dgm:prSet/>
      <dgm:spPr/>
      <dgm:t>
        <a:bodyPr/>
        <a:lstStyle/>
        <a:p>
          <a:endParaRPr lang="es-MX"/>
        </a:p>
      </dgm:t>
    </dgm:pt>
    <dgm:pt modelId="{ED200478-841F-4647-8271-64026FAB9CE6}">
      <dgm:prSet phldrT="[Text]"/>
      <dgm:spPr/>
      <dgm:t>
        <a:bodyPr/>
        <a:lstStyle/>
        <a:p>
          <a:endParaRPr lang="es-MX"/>
        </a:p>
        <a:p>
          <a:endParaRPr lang="es-MX"/>
        </a:p>
        <a:p>
          <a:r>
            <a:rPr lang="es-MX"/>
            <a:t>Servicios a terceros</a:t>
          </a:r>
          <a:endParaRPr lang="es-MX" dirty="0"/>
        </a:p>
      </dgm:t>
    </dgm:pt>
    <dgm:pt modelId="{37415CF1-4CB4-4D4D-9A93-049B05C3F081}" type="parTrans" cxnId="{DE06433D-6D3B-4374-8F33-37C75E591396}">
      <dgm:prSet/>
      <dgm:spPr>
        <a:ln>
          <a:solidFill>
            <a:srgbClr val="FFFFFF"/>
          </a:solidFill>
        </a:ln>
      </dgm:spPr>
      <dgm:t>
        <a:bodyPr/>
        <a:lstStyle/>
        <a:p>
          <a:endParaRPr lang="es-MX"/>
        </a:p>
      </dgm:t>
    </dgm:pt>
    <dgm:pt modelId="{290B72D9-0026-4ABD-A1C8-17D719B090CA}" type="sibTrans" cxnId="{DE06433D-6D3B-4374-8F33-37C75E591396}">
      <dgm:prSet/>
      <dgm:spPr/>
      <dgm:t>
        <a:bodyPr/>
        <a:lstStyle/>
        <a:p>
          <a:endParaRPr lang="es-MX"/>
        </a:p>
      </dgm:t>
    </dgm:pt>
    <dgm:pt modelId="{02BA96BD-5F15-4C24-954D-66B84BC38A21}">
      <dgm:prSet phldrT="[Text]"/>
      <dgm:spPr/>
      <dgm:t>
        <a:bodyPr/>
        <a:lstStyle/>
        <a:p>
          <a:endParaRPr lang="es-MX"/>
        </a:p>
        <a:p>
          <a:endParaRPr lang="es-MX"/>
        </a:p>
        <a:p>
          <a:endParaRPr lang="es-MX"/>
        </a:p>
        <a:p>
          <a:r>
            <a:rPr lang="es-MX"/>
            <a:t>Empresas Universitarias</a:t>
          </a:r>
          <a:endParaRPr lang="es-MX" dirty="0"/>
        </a:p>
      </dgm:t>
    </dgm:pt>
    <dgm:pt modelId="{FC411B4C-83CD-463E-8513-4E41B4B90CB2}" type="parTrans" cxnId="{31425F8C-7BAB-4962-9DBA-A31EA8B3FF75}">
      <dgm:prSet/>
      <dgm:spPr>
        <a:ln>
          <a:solidFill>
            <a:srgbClr val="FFFFFF"/>
          </a:solidFill>
        </a:ln>
      </dgm:spPr>
      <dgm:t>
        <a:bodyPr/>
        <a:lstStyle/>
        <a:p>
          <a:endParaRPr lang="es-MX"/>
        </a:p>
      </dgm:t>
    </dgm:pt>
    <dgm:pt modelId="{70B47AF1-F971-4DA8-81E5-1583B12E99B4}" type="sibTrans" cxnId="{31425F8C-7BAB-4962-9DBA-A31EA8B3FF75}">
      <dgm:prSet/>
      <dgm:spPr/>
      <dgm:t>
        <a:bodyPr/>
        <a:lstStyle/>
        <a:p>
          <a:endParaRPr lang="es-MX"/>
        </a:p>
      </dgm:t>
    </dgm:pt>
    <dgm:pt modelId="{926A5D0E-C459-43D1-9873-DA1580680735}" type="pres">
      <dgm:prSet presAssocID="{F44AB9EF-EDF3-43BC-9B9A-B9719F562B1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78051BF-6958-4113-B664-D627F549E8CF}" type="pres">
      <dgm:prSet presAssocID="{326B2AA1-9E19-45C8-863E-F8FD4B6DD334}" presName="centerShape" presStyleLbl="node0" presStyleIdx="0" presStyleCnt="1"/>
      <dgm:spPr/>
    </dgm:pt>
    <dgm:pt modelId="{DE210191-1DBD-46EF-9D91-A661AEBB7620}" type="pres">
      <dgm:prSet presAssocID="{74B4F721-2728-43E3-9F2E-E4644EC7DAD8}" presName="Name9" presStyleLbl="parChTrans1D2" presStyleIdx="0" presStyleCnt="8"/>
      <dgm:spPr/>
    </dgm:pt>
    <dgm:pt modelId="{2F4A5EBC-A1CB-4132-8AC0-E4EA7B3F8F69}" type="pres">
      <dgm:prSet presAssocID="{74B4F721-2728-43E3-9F2E-E4644EC7DAD8}" presName="connTx" presStyleLbl="parChTrans1D2" presStyleIdx="0" presStyleCnt="8"/>
      <dgm:spPr/>
    </dgm:pt>
    <dgm:pt modelId="{4130B17B-B57A-4A84-811D-F41C968B9157}" type="pres">
      <dgm:prSet presAssocID="{B20703E3-4632-405B-84D2-5F572835171D}" presName="node" presStyleLbl="node1" presStyleIdx="0" presStyleCnt="8">
        <dgm:presLayoutVars>
          <dgm:bulletEnabled val="1"/>
        </dgm:presLayoutVars>
      </dgm:prSet>
      <dgm:spPr/>
    </dgm:pt>
    <dgm:pt modelId="{5B966541-59AD-477E-928B-1AB63CE4201B}" type="pres">
      <dgm:prSet presAssocID="{62905B3D-755B-4438-86D9-3252582D078F}" presName="Name9" presStyleLbl="parChTrans1D2" presStyleIdx="1" presStyleCnt="8"/>
      <dgm:spPr/>
    </dgm:pt>
    <dgm:pt modelId="{F94C5314-D043-4332-BE62-45F5BE5AA18D}" type="pres">
      <dgm:prSet presAssocID="{62905B3D-755B-4438-86D9-3252582D078F}" presName="connTx" presStyleLbl="parChTrans1D2" presStyleIdx="1" presStyleCnt="8"/>
      <dgm:spPr/>
    </dgm:pt>
    <dgm:pt modelId="{A8B3A248-C098-4823-9E1A-E3422F75C2C6}" type="pres">
      <dgm:prSet presAssocID="{FEB6E7CC-ABBC-456B-8A57-CC4A09D8EB59}" presName="node" presStyleLbl="node1" presStyleIdx="1" presStyleCnt="8">
        <dgm:presLayoutVars>
          <dgm:bulletEnabled val="1"/>
        </dgm:presLayoutVars>
      </dgm:prSet>
      <dgm:spPr/>
    </dgm:pt>
    <dgm:pt modelId="{491E733A-9EC3-4A5F-A817-D8324FCA649C}" type="pres">
      <dgm:prSet presAssocID="{D839B2AE-6B99-4FD4-BAA8-151F6F91AF32}" presName="Name9" presStyleLbl="parChTrans1D2" presStyleIdx="2" presStyleCnt="8"/>
      <dgm:spPr/>
    </dgm:pt>
    <dgm:pt modelId="{4B530ECC-8175-45C0-84E9-596863A93989}" type="pres">
      <dgm:prSet presAssocID="{D839B2AE-6B99-4FD4-BAA8-151F6F91AF32}" presName="connTx" presStyleLbl="parChTrans1D2" presStyleIdx="2" presStyleCnt="8"/>
      <dgm:spPr/>
    </dgm:pt>
    <dgm:pt modelId="{0D466B1A-EC2B-49A0-9D0D-B311C408F0C0}" type="pres">
      <dgm:prSet presAssocID="{05032B8F-D1E5-4B61-985C-CD1C7FFDEEA1}" presName="node" presStyleLbl="node1" presStyleIdx="2" presStyleCnt="8">
        <dgm:presLayoutVars>
          <dgm:bulletEnabled val="1"/>
        </dgm:presLayoutVars>
      </dgm:prSet>
      <dgm:spPr/>
    </dgm:pt>
    <dgm:pt modelId="{3E694134-CA4F-4971-B455-451BE4D86613}" type="pres">
      <dgm:prSet presAssocID="{A47144ED-505B-4B28-AA17-ED7C12FA4877}" presName="Name9" presStyleLbl="parChTrans1D2" presStyleIdx="3" presStyleCnt="8"/>
      <dgm:spPr/>
    </dgm:pt>
    <dgm:pt modelId="{770482E8-861F-43D2-83FA-107130E8A951}" type="pres">
      <dgm:prSet presAssocID="{A47144ED-505B-4B28-AA17-ED7C12FA4877}" presName="connTx" presStyleLbl="parChTrans1D2" presStyleIdx="3" presStyleCnt="8"/>
      <dgm:spPr/>
    </dgm:pt>
    <dgm:pt modelId="{5AB6E8F1-622B-4B25-A350-61CF21671BB5}" type="pres">
      <dgm:prSet presAssocID="{6C149BC3-63A2-4F80-931D-C940692DB6C9}" presName="node" presStyleLbl="node1" presStyleIdx="3" presStyleCnt="8">
        <dgm:presLayoutVars>
          <dgm:bulletEnabled val="1"/>
        </dgm:presLayoutVars>
      </dgm:prSet>
      <dgm:spPr/>
    </dgm:pt>
    <dgm:pt modelId="{A0C548A3-5E7E-4D79-8593-D8D4C58D6260}" type="pres">
      <dgm:prSet presAssocID="{9A6AE0A0-FA62-4E43-A1B8-EC44421EA80C}" presName="Name9" presStyleLbl="parChTrans1D2" presStyleIdx="4" presStyleCnt="8"/>
      <dgm:spPr/>
    </dgm:pt>
    <dgm:pt modelId="{732CDB2B-E9ED-466C-A3D9-3FF3E770775D}" type="pres">
      <dgm:prSet presAssocID="{9A6AE0A0-FA62-4E43-A1B8-EC44421EA80C}" presName="connTx" presStyleLbl="parChTrans1D2" presStyleIdx="4" presStyleCnt="8"/>
      <dgm:spPr/>
    </dgm:pt>
    <dgm:pt modelId="{ADEC49A7-9488-4DD1-A84F-538A91BCCCC7}" type="pres">
      <dgm:prSet presAssocID="{9A9CEA4A-7CCD-4ABC-8571-18CAE417B632}" presName="node" presStyleLbl="node1" presStyleIdx="4" presStyleCnt="8">
        <dgm:presLayoutVars>
          <dgm:bulletEnabled val="1"/>
        </dgm:presLayoutVars>
      </dgm:prSet>
      <dgm:spPr/>
    </dgm:pt>
    <dgm:pt modelId="{9477AAFD-0892-450A-9233-FF83A6980085}" type="pres">
      <dgm:prSet presAssocID="{37415CF1-4CB4-4D4D-9A93-049B05C3F081}" presName="Name9" presStyleLbl="parChTrans1D2" presStyleIdx="5" presStyleCnt="8"/>
      <dgm:spPr/>
    </dgm:pt>
    <dgm:pt modelId="{F1F05707-541C-4F06-A507-32EB95638F42}" type="pres">
      <dgm:prSet presAssocID="{37415CF1-4CB4-4D4D-9A93-049B05C3F081}" presName="connTx" presStyleLbl="parChTrans1D2" presStyleIdx="5" presStyleCnt="8"/>
      <dgm:spPr/>
    </dgm:pt>
    <dgm:pt modelId="{55510269-F2AA-4521-BD89-C415EEF5B9AD}" type="pres">
      <dgm:prSet presAssocID="{ED200478-841F-4647-8271-64026FAB9CE6}" presName="node" presStyleLbl="node1" presStyleIdx="5" presStyleCnt="8">
        <dgm:presLayoutVars>
          <dgm:bulletEnabled val="1"/>
        </dgm:presLayoutVars>
      </dgm:prSet>
      <dgm:spPr/>
    </dgm:pt>
    <dgm:pt modelId="{BDB2260D-A28F-4CCE-B5CE-A1AAD3633A43}" type="pres">
      <dgm:prSet presAssocID="{FC411B4C-83CD-463E-8513-4E41B4B90CB2}" presName="Name9" presStyleLbl="parChTrans1D2" presStyleIdx="6" presStyleCnt="8"/>
      <dgm:spPr/>
    </dgm:pt>
    <dgm:pt modelId="{92585E1F-463D-4FF3-9ED6-EA9D1EE358C4}" type="pres">
      <dgm:prSet presAssocID="{FC411B4C-83CD-463E-8513-4E41B4B90CB2}" presName="connTx" presStyleLbl="parChTrans1D2" presStyleIdx="6" presStyleCnt="8"/>
      <dgm:spPr/>
    </dgm:pt>
    <dgm:pt modelId="{105D5860-9F18-47A9-B7E8-27F7132E14B0}" type="pres">
      <dgm:prSet presAssocID="{02BA96BD-5F15-4C24-954D-66B84BC38A21}" presName="node" presStyleLbl="node1" presStyleIdx="6" presStyleCnt="8">
        <dgm:presLayoutVars>
          <dgm:bulletEnabled val="1"/>
        </dgm:presLayoutVars>
      </dgm:prSet>
      <dgm:spPr/>
    </dgm:pt>
    <dgm:pt modelId="{4DED6535-5291-4EE7-A272-A29A30CF9FCA}" type="pres">
      <dgm:prSet presAssocID="{88F4F455-0ACF-4048-9DFF-1AD07F75628D}" presName="Name9" presStyleLbl="parChTrans1D2" presStyleIdx="7" presStyleCnt="8"/>
      <dgm:spPr/>
    </dgm:pt>
    <dgm:pt modelId="{B6055642-3A89-4A52-9711-64E978BAE176}" type="pres">
      <dgm:prSet presAssocID="{88F4F455-0ACF-4048-9DFF-1AD07F75628D}" presName="connTx" presStyleLbl="parChTrans1D2" presStyleIdx="7" presStyleCnt="8"/>
      <dgm:spPr/>
    </dgm:pt>
    <dgm:pt modelId="{D705E518-4E51-4392-AD03-828D1ECF2B0F}" type="pres">
      <dgm:prSet presAssocID="{19745CFD-33C5-47DB-82DE-4D4374D9E9E8}" presName="node" presStyleLbl="node1" presStyleIdx="7" presStyleCnt="8" custRadScaleRad="100537" custRadScaleInc="1357">
        <dgm:presLayoutVars>
          <dgm:bulletEnabled val="1"/>
        </dgm:presLayoutVars>
      </dgm:prSet>
      <dgm:spPr/>
    </dgm:pt>
  </dgm:ptLst>
  <dgm:cxnLst>
    <dgm:cxn modelId="{143C5A00-C2FF-4733-A98B-A1080275EF6A}" srcId="{326B2AA1-9E19-45C8-863E-F8FD4B6DD334}" destId="{05032B8F-D1E5-4B61-985C-CD1C7FFDEEA1}" srcOrd="2" destOrd="0" parTransId="{D839B2AE-6B99-4FD4-BAA8-151F6F91AF32}" sibTransId="{464DBEA3-019C-4B4A-9510-B7418A8262A5}"/>
    <dgm:cxn modelId="{381E1705-4649-444A-A258-E9221089B8A5}" type="presOf" srcId="{88F4F455-0ACF-4048-9DFF-1AD07F75628D}" destId="{B6055642-3A89-4A52-9711-64E978BAE176}" srcOrd="1" destOrd="0" presId="urn:microsoft.com/office/officeart/2005/8/layout/radial1"/>
    <dgm:cxn modelId="{E4F7510A-E88C-4DF9-80FB-123EC76D2920}" type="presOf" srcId="{A47144ED-505B-4B28-AA17-ED7C12FA4877}" destId="{3E694134-CA4F-4971-B455-451BE4D86613}" srcOrd="0" destOrd="0" presId="urn:microsoft.com/office/officeart/2005/8/layout/radial1"/>
    <dgm:cxn modelId="{0B978211-59A7-420B-B128-EE5CCB218004}" type="presOf" srcId="{F44AB9EF-EDF3-43BC-9B9A-B9719F562B1A}" destId="{926A5D0E-C459-43D1-9873-DA1580680735}" srcOrd="0" destOrd="0" presId="urn:microsoft.com/office/officeart/2005/8/layout/radial1"/>
    <dgm:cxn modelId="{5100BC17-CE5B-4890-ACBB-63F5177B9E91}" srcId="{326B2AA1-9E19-45C8-863E-F8FD4B6DD334}" destId="{6C149BC3-63A2-4F80-931D-C940692DB6C9}" srcOrd="3" destOrd="0" parTransId="{A47144ED-505B-4B28-AA17-ED7C12FA4877}" sibTransId="{7A7C2205-76D1-468B-A772-0AAB74459972}"/>
    <dgm:cxn modelId="{B594FB17-FA23-49CE-B6BD-6D7CC0A8B282}" type="presOf" srcId="{B20703E3-4632-405B-84D2-5F572835171D}" destId="{4130B17B-B57A-4A84-811D-F41C968B9157}" srcOrd="0" destOrd="0" presId="urn:microsoft.com/office/officeart/2005/8/layout/radial1"/>
    <dgm:cxn modelId="{A84A392B-13C2-4DDE-80D7-58E814EFF798}" type="presOf" srcId="{02BA96BD-5F15-4C24-954D-66B84BC38A21}" destId="{105D5860-9F18-47A9-B7E8-27F7132E14B0}" srcOrd="0" destOrd="0" presId="urn:microsoft.com/office/officeart/2005/8/layout/radial1"/>
    <dgm:cxn modelId="{7B1D4F32-1521-4B38-B2EC-97113A2CCEF3}" type="presOf" srcId="{D839B2AE-6B99-4FD4-BAA8-151F6F91AF32}" destId="{4B530ECC-8175-45C0-84E9-596863A93989}" srcOrd="1" destOrd="0" presId="urn:microsoft.com/office/officeart/2005/8/layout/radial1"/>
    <dgm:cxn modelId="{B922CD36-E9C1-41F2-A02B-F6243FDEA219}" srcId="{F44AB9EF-EDF3-43BC-9B9A-B9719F562B1A}" destId="{326B2AA1-9E19-45C8-863E-F8FD4B6DD334}" srcOrd="0" destOrd="0" parTransId="{D108CDD0-8ED6-431C-BC1B-1FC0DDFF756F}" sibTransId="{69F53363-3B20-42F8-A1EF-C65A62A10F5B}"/>
    <dgm:cxn modelId="{D6BA5D3A-B44A-4825-AF45-500C8B99C14E}" type="presOf" srcId="{74B4F721-2728-43E3-9F2E-E4644EC7DAD8}" destId="{2F4A5EBC-A1CB-4132-8AC0-E4EA7B3F8F69}" srcOrd="1" destOrd="0" presId="urn:microsoft.com/office/officeart/2005/8/layout/radial1"/>
    <dgm:cxn modelId="{AA2E963B-0CE7-4468-B938-0005F8EE217E}" type="presOf" srcId="{ED200478-841F-4647-8271-64026FAB9CE6}" destId="{55510269-F2AA-4521-BD89-C415EEF5B9AD}" srcOrd="0" destOrd="0" presId="urn:microsoft.com/office/officeart/2005/8/layout/radial1"/>
    <dgm:cxn modelId="{58C9713C-1EE7-4AF0-BFF8-CAF424C18824}" type="presOf" srcId="{6C149BC3-63A2-4F80-931D-C940692DB6C9}" destId="{5AB6E8F1-622B-4B25-A350-61CF21671BB5}" srcOrd="0" destOrd="0" presId="urn:microsoft.com/office/officeart/2005/8/layout/radial1"/>
    <dgm:cxn modelId="{D8D87A3C-DCE4-4682-873D-631939DB99DF}" type="presOf" srcId="{37415CF1-4CB4-4D4D-9A93-049B05C3F081}" destId="{9477AAFD-0892-450A-9233-FF83A6980085}" srcOrd="0" destOrd="0" presId="urn:microsoft.com/office/officeart/2005/8/layout/radial1"/>
    <dgm:cxn modelId="{DE06433D-6D3B-4374-8F33-37C75E591396}" srcId="{326B2AA1-9E19-45C8-863E-F8FD4B6DD334}" destId="{ED200478-841F-4647-8271-64026FAB9CE6}" srcOrd="5" destOrd="0" parTransId="{37415CF1-4CB4-4D4D-9A93-049B05C3F081}" sibTransId="{290B72D9-0026-4ABD-A1C8-17D719B090CA}"/>
    <dgm:cxn modelId="{E3A7275E-36ED-40BE-B92E-A1B5465C5B84}" type="presOf" srcId="{326B2AA1-9E19-45C8-863E-F8FD4B6DD334}" destId="{F78051BF-6958-4113-B664-D627F549E8CF}" srcOrd="0" destOrd="0" presId="urn:microsoft.com/office/officeart/2005/8/layout/radial1"/>
    <dgm:cxn modelId="{02E15062-777D-4965-8E59-F516567F2E27}" type="presOf" srcId="{62905B3D-755B-4438-86D9-3252582D078F}" destId="{F94C5314-D043-4332-BE62-45F5BE5AA18D}" srcOrd="1" destOrd="0" presId="urn:microsoft.com/office/officeart/2005/8/layout/radial1"/>
    <dgm:cxn modelId="{70625642-85E7-44AD-A5E2-F064A3E92BD1}" type="presOf" srcId="{19745CFD-33C5-47DB-82DE-4D4374D9E9E8}" destId="{D705E518-4E51-4392-AD03-828D1ECF2B0F}" srcOrd="0" destOrd="0" presId="urn:microsoft.com/office/officeart/2005/8/layout/radial1"/>
    <dgm:cxn modelId="{F927F752-219E-4317-8FAA-B220A83F4ECE}" type="presOf" srcId="{88F4F455-0ACF-4048-9DFF-1AD07F75628D}" destId="{4DED6535-5291-4EE7-A272-A29A30CF9FCA}" srcOrd="0" destOrd="0" presId="urn:microsoft.com/office/officeart/2005/8/layout/radial1"/>
    <dgm:cxn modelId="{BA270659-54D9-4644-B0F4-7FF5312F89ED}" srcId="{326B2AA1-9E19-45C8-863E-F8FD4B6DD334}" destId="{FEB6E7CC-ABBC-456B-8A57-CC4A09D8EB59}" srcOrd="1" destOrd="0" parTransId="{62905B3D-755B-4438-86D9-3252582D078F}" sibTransId="{6DB2A750-C57F-4DC2-8F35-E85801528421}"/>
    <dgm:cxn modelId="{73F1C080-CB08-4A3C-8D3C-890D36BC3F94}" srcId="{326B2AA1-9E19-45C8-863E-F8FD4B6DD334}" destId="{9A9CEA4A-7CCD-4ABC-8571-18CAE417B632}" srcOrd="4" destOrd="0" parTransId="{9A6AE0A0-FA62-4E43-A1B8-EC44421EA80C}" sibTransId="{7894B961-8D58-4C8A-988F-D6DC7B87C707}"/>
    <dgm:cxn modelId="{EB403881-3349-47A4-AA3A-AC9F70D4F16B}" type="presOf" srcId="{9A9CEA4A-7CCD-4ABC-8571-18CAE417B632}" destId="{ADEC49A7-9488-4DD1-A84F-538A91BCCCC7}" srcOrd="0" destOrd="0" presId="urn:microsoft.com/office/officeart/2005/8/layout/radial1"/>
    <dgm:cxn modelId="{A54DB688-9A32-4B54-8442-3825898C15EB}" type="presOf" srcId="{D839B2AE-6B99-4FD4-BAA8-151F6F91AF32}" destId="{491E733A-9EC3-4A5F-A817-D8324FCA649C}" srcOrd="0" destOrd="0" presId="urn:microsoft.com/office/officeart/2005/8/layout/radial1"/>
    <dgm:cxn modelId="{31425F8C-7BAB-4962-9DBA-A31EA8B3FF75}" srcId="{326B2AA1-9E19-45C8-863E-F8FD4B6DD334}" destId="{02BA96BD-5F15-4C24-954D-66B84BC38A21}" srcOrd="6" destOrd="0" parTransId="{FC411B4C-83CD-463E-8513-4E41B4B90CB2}" sibTransId="{70B47AF1-F971-4DA8-81E5-1583B12E99B4}"/>
    <dgm:cxn modelId="{6C3E9996-13E3-439E-B4B5-E0661A18F921}" type="presOf" srcId="{62905B3D-755B-4438-86D9-3252582D078F}" destId="{5B966541-59AD-477E-928B-1AB63CE4201B}" srcOrd="0" destOrd="0" presId="urn:microsoft.com/office/officeart/2005/8/layout/radial1"/>
    <dgm:cxn modelId="{865EE69B-7EBC-4B36-BFD7-54E8E06B45BB}" srcId="{326B2AA1-9E19-45C8-863E-F8FD4B6DD334}" destId="{19745CFD-33C5-47DB-82DE-4D4374D9E9E8}" srcOrd="7" destOrd="0" parTransId="{88F4F455-0ACF-4048-9DFF-1AD07F75628D}" sibTransId="{A5288034-16EB-45C7-9BD0-81CB41E9B0E5}"/>
    <dgm:cxn modelId="{0A5BE3A2-88D3-4B87-A13B-C44C69292AA6}" type="presOf" srcId="{FEB6E7CC-ABBC-456B-8A57-CC4A09D8EB59}" destId="{A8B3A248-C098-4823-9E1A-E3422F75C2C6}" srcOrd="0" destOrd="0" presId="urn:microsoft.com/office/officeart/2005/8/layout/radial1"/>
    <dgm:cxn modelId="{56FD60BC-B37C-4873-A1D3-A45D8B7BEF29}" type="presOf" srcId="{9A6AE0A0-FA62-4E43-A1B8-EC44421EA80C}" destId="{732CDB2B-E9ED-466C-A3D9-3FF3E770775D}" srcOrd="1" destOrd="0" presId="urn:microsoft.com/office/officeart/2005/8/layout/radial1"/>
    <dgm:cxn modelId="{9AE826C0-99B6-46BD-99E6-761A1BF17385}" type="presOf" srcId="{FC411B4C-83CD-463E-8513-4E41B4B90CB2}" destId="{BDB2260D-A28F-4CCE-B5CE-A1AAD3633A43}" srcOrd="0" destOrd="0" presId="urn:microsoft.com/office/officeart/2005/8/layout/radial1"/>
    <dgm:cxn modelId="{36F1E3E2-3634-4BF5-A9ED-7E27CCD33C21}" type="presOf" srcId="{05032B8F-D1E5-4B61-985C-CD1C7FFDEEA1}" destId="{0D466B1A-EC2B-49A0-9D0D-B311C408F0C0}" srcOrd="0" destOrd="0" presId="urn:microsoft.com/office/officeart/2005/8/layout/radial1"/>
    <dgm:cxn modelId="{6363DBE4-9701-4F07-BD0D-38FA6C5CA887}" type="presOf" srcId="{74B4F721-2728-43E3-9F2E-E4644EC7DAD8}" destId="{DE210191-1DBD-46EF-9D91-A661AEBB7620}" srcOrd="0" destOrd="0" presId="urn:microsoft.com/office/officeart/2005/8/layout/radial1"/>
    <dgm:cxn modelId="{741308F1-8621-4276-BDA2-4185C31A8F2F}" type="presOf" srcId="{9A6AE0A0-FA62-4E43-A1B8-EC44421EA80C}" destId="{A0C548A3-5E7E-4D79-8593-D8D4C58D6260}" srcOrd="0" destOrd="0" presId="urn:microsoft.com/office/officeart/2005/8/layout/radial1"/>
    <dgm:cxn modelId="{8423DBF1-BA9E-4030-9C85-3632B465C65A}" type="presOf" srcId="{FC411B4C-83CD-463E-8513-4E41B4B90CB2}" destId="{92585E1F-463D-4FF3-9ED6-EA9D1EE358C4}" srcOrd="1" destOrd="0" presId="urn:microsoft.com/office/officeart/2005/8/layout/radial1"/>
    <dgm:cxn modelId="{5CDC81F2-25F8-442C-95C8-728E1EF45644}" type="presOf" srcId="{A47144ED-505B-4B28-AA17-ED7C12FA4877}" destId="{770482E8-861F-43D2-83FA-107130E8A951}" srcOrd="1" destOrd="0" presId="urn:microsoft.com/office/officeart/2005/8/layout/radial1"/>
    <dgm:cxn modelId="{3DE722F8-8E5C-4E19-A283-F522632F5AD9}" srcId="{326B2AA1-9E19-45C8-863E-F8FD4B6DD334}" destId="{B20703E3-4632-405B-84D2-5F572835171D}" srcOrd="0" destOrd="0" parTransId="{74B4F721-2728-43E3-9F2E-E4644EC7DAD8}" sibTransId="{A631A2A1-0A70-431D-AC3F-1BEBD64F98BC}"/>
    <dgm:cxn modelId="{742BDEFC-307F-4C36-8D2F-9F40D81050E7}" type="presOf" srcId="{37415CF1-4CB4-4D4D-9A93-049B05C3F081}" destId="{F1F05707-541C-4F06-A507-32EB95638F42}" srcOrd="1" destOrd="0" presId="urn:microsoft.com/office/officeart/2005/8/layout/radial1"/>
    <dgm:cxn modelId="{9AA7BFEB-0FBE-48EE-89D6-158190B9CBF5}" type="presParOf" srcId="{926A5D0E-C459-43D1-9873-DA1580680735}" destId="{F78051BF-6958-4113-B664-D627F549E8CF}" srcOrd="0" destOrd="0" presId="urn:microsoft.com/office/officeart/2005/8/layout/radial1"/>
    <dgm:cxn modelId="{B7821D82-DEB4-4A99-B664-573A8ED5360F}" type="presParOf" srcId="{926A5D0E-C459-43D1-9873-DA1580680735}" destId="{DE210191-1DBD-46EF-9D91-A661AEBB7620}" srcOrd="1" destOrd="0" presId="urn:microsoft.com/office/officeart/2005/8/layout/radial1"/>
    <dgm:cxn modelId="{BEF1210F-8BC5-406A-92D1-2949E4092829}" type="presParOf" srcId="{DE210191-1DBD-46EF-9D91-A661AEBB7620}" destId="{2F4A5EBC-A1CB-4132-8AC0-E4EA7B3F8F69}" srcOrd="0" destOrd="0" presId="urn:microsoft.com/office/officeart/2005/8/layout/radial1"/>
    <dgm:cxn modelId="{ECC36C9E-F3FA-4F3D-9F1A-657CBEE9886F}" type="presParOf" srcId="{926A5D0E-C459-43D1-9873-DA1580680735}" destId="{4130B17B-B57A-4A84-811D-F41C968B9157}" srcOrd="2" destOrd="0" presId="urn:microsoft.com/office/officeart/2005/8/layout/radial1"/>
    <dgm:cxn modelId="{3D3DA62B-842B-4A68-AA30-857F223CE870}" type="presParOf" srcId="{926A5D0E-C459-43D1-9873-DA1580680735}" destId="{5B966541-59AD-477E-928B-1AB63CE4201B}" srcOrd="3" destOrd="0" presId="urn:microsoft.com/office/officeart/2005/8/layout/radial1"/>
    <dgm:cxn modelId="{FD6FFF03-321F-49CB-AC65-ECACB9DC46BB}" type="presParOf" srcId="{5B966541-59AD-477E-928B-1AB63CE4201B}" destId="{F94C5314-D043-4332-BE62-45F5BE5AA18D}" srcOrd="0" destOrd="0" presId="urn:microsoft.com/office/officeart/2005/8/layout/radial1"/>
    <dgm:cxn modelId="{2757A820-6BC2-4D79-B15C-63CAA7D8F1D3}" type="presParOf" srcId="{926A5D0E-C459-43D1-9873-DA1580680735}" destId="{A8B3A248-C098-4823-9E1A-E3422F75C2C6}" srcOrd="4" destOrd="0" presId="urn:microsoft.com/office/officeart/2005/8/layout/radial1"/>
    <dgm:cxn modelId="{9B26712C-E658-4974-9445-99403B35076C}" type="presParOf" srcId="{926A5D0E-C459-43D1-9873-DA1580680735}" destId="{491E733A-9EC3-4A5F-A817-D8324FCA649C}" srcOrd="5" destOrd="0" presId="urn:microsoft.com/office/officeart/2005/8/layout/radial1"/>
    <dgm:cxn modelId="{82D82A07-DC26-4F2C-9CAC-359DAA25DA6B}" type="presParOf" srcId="{491E733A-9EC3-4A5F-A817-D8324FCA649C}" destId="{4B530ECC-8175-45C0-84E9-596863A93989}" srcOrd="0" destOrd="0" presId="urn:microsoft.com/office/officeart/2005/8/layout/radial1"/>
    <dgm:cxn modelId="{7679A84E-D258-41DF-AE8C-B317D7CCC009}" type="presParOf" srcId="{926A5D0E-C459-43D1-9873-DA1580680735}" destId="{0D466B1A-EC2B-49A0-9D0D-B311C408F0C0}" srcOrd="6" destOrd="0" presId="urn:microsoft.com/office/officeart/2005/8/layout/radial1"/>
    <dgm:cxn modelId="{1A8C7F71-0E24-4A6F-9869-549C56039B4C}" type="presParOf" srcId="{926A5D0E-C459-43D1-9873-DA1580680735}" destId="{3E694134-CA4F-4971-B455-451BE4D86613}" srcOrd="7" destOrd="0" presId="urn:microsoft.com/office/officeart/2005/8/layout/radial1"/>
    <dgm:cxn modelId="{8BBA956E-9804-4E3B-A8C9-6E19E9E583A4}" type="presParOf" srcId="{3E694134-CA4F-4971-B455-451BE4D86613}" destId="{770482E8-861F-43D2-83FA-107130E8A951}" srcOrd="0" destOrd="0" presId="urn:microsoft.com/office/officeart/2005/8/layout/radial1"/>
    <dgm:cxn modelId="{A58C9C04-42EB-4341-857B-CC3AE3E4D603}" type="presParOf" srcId="{926A5D0E-C459-43D1-9873-DA1580680735}" destId="{5AB6E8F1-622B-4B25-A350-61CF21671BB5}" srcOrd="8" destOrd="0" presId="urn:microsoft.com/office/officeart/2005/8/layout/radial1"/>
    <dgm:cxn modelId="{A01EBAD5-88DD-4F28-9163-9F49509C4A22}" type="presParOf" srcId="{926A5D0E-C459-43D1-9873-DA1580680735}" destId="{A0C548A3-5E7E-4D79-8593-D8D4C58D6260}" srcOrd="9" destOrd="0" presId="urn:microsoft.com/office/officeart/2005/8/layout/radial1"/>
    <dgm:cxn modelId="{BB68C6AB-0B70-46D2-A3FF-2B8A37B4BEC2}" type="presParOf" srcId="{A0C548A3-5E7E-4D79-8593-D8D4C58D6260}" destId="{732CDB2B-E9ED-466C-A3D9-3FF3E770775D}" srcOrd="0" destOrd="0" presId="urn:microsoft.com/office/officeart/2005/8/layout/radial1"/>
    <dgm:cxn modelId="{87410208-F0AC-4F86-89C9-C9464B229853}" type="presParOf" srcId="{926A5D0E-C459-43D1-9873-DA1580680735}" destId="{ADEC49A7-9488-4DD1-A84F-538A91BCCCC7}" srcOrd="10" destOrd="0" presId="urn:microsoft.com/office/officeart/2005/8/layout/radial1"/>
    <dgm:cxn modelId="{55773C76-4BB0-44EE-B26F-B625F2D29DE7}" type="presParOf" srcId="{926A5D0E-C459-43D1-9873-DA1580680735}" destId="{9477AAFD-0892-450A-9233-FF83A6980085}" srcOrd="11" destOrd="0" presId="urn:microsoft.com/office/officeart/2005/8/layout/radial1"/>
    <dgm:cxn modelId="{34BA9D6B-D73C-493D-B011-707CBAECB41F}" type="presParOf" srcId="{9477AAFD-0892-450A-9233-FF83A6980085}" destId="{F1F05707-541C-4F06-A507-32EB95638F42}" srcOrd="0" destOrd="0" presId="urn:microsoft.com/office/officeart/2005/8/layout/radial1"/>
    <dgm:cxn modelId="{F115262B-697B-4948-8E93-5C9A4E6D35CB}" type="presParOf" srcId="{926A5D0E-C459-43D1-9873-DA1580680735}" destId="{55510269-F2AA-4521-BD89-C415EEF5B9AD}" srcOrd="12" destOrd="0" presId="urn:microsoft.com/office/officeart/2005/8/layout/radial1"/>
    <dgm:cxn modelId="{25909CE8-930F-4894-9D96-8BBF4B3BB498}" type="presParOf" srcId="{926A5D0E-C459-43D1-9873-DA1580680735}" destId="{BDB2260D-A28F-4CCE-B5CE-A1AAD3633A43}" srcOrd="13" destOrd="0" presId="urn:microsoft.com/office/officeart/2005/8/layout/radial1"/>
    <dgm:cxn modelId="{4558073F-24A5-4F40-A2EE-639370804296}" type="presParOf" srcId="{BDB2260D-A28F-4CCE-B5CE-A1AAD3633A43}" destId="{92585E1F-463D-4FF3-9ED6-EA9D1EE358C4}" srcOrd="0" destOrd="0" presId="urn:microsoft.com/office/officeart/2005/8/layout/radial1"/>
    <dgm:cxn modelId="{5E2FF2EB-D823-4C7F-A773-0E8E56A36182}" type="presParOf" srcId="{926A5D0E-C459-43D1-9873-DA1580680735}" destId="{105D5860-9F18-47A9-B7E8-27F7132E14B0}" srcOrd="14" destOrd="0" presId="urn:microsoft.com/office/officeart/2005/8/layout/radial1"/>
    <dgm:cxn modelId="{16EAD744-67CB-4ECE-8FED-DA4AFF38549F}" type="presParOf" srcId="{926A5D0E-C459-43D1-9873-DA1580680735}" destId="{4DED6535-5291-4EE7-A272-A29A30CF9FCA}" srcOrd="15" destOrd="0" presId="urn:microsoft.com/office/officeart/2005/8/layout/radial1"/>
    <dgm:cxn modelId="{997DBB74-A46C-47BF-9343-0A8E61126B36}" type="presParOf" srcId="{4DED6535-5291-4EE7-A272-A29A30CF9FCA}" destId="{B6055642-3A89-4A52-9711-64E978BAE176}" srcOrd="0" destOrd="0" presId="urn:microsoft.com/office/officeart/2005/8/layout/radial1"/>
    <dgm:cxn modelId="{72C2DB34-F3D0-4D6F-BC79-8E21EC068B7E}" type="presParOf" srcId="{926A5D0E-C459-43D1-9873-DA1580680735}" destId="{D705E518-4E51-4392-AD03-828D1ECF2B0F}" srcOrd="16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051BF-6958-4113-B664-D627F549E8CF}">
      <dsp:nvSpPr>
        <dsp:cNvPr id="0" name=""/>
        <dsp:cNvSpPr/>
      </dsp:nvSpPr>
      <dsp:spPr>
        <a:xfrm>
          <a:off x="3067131" y="1918158"/>
          <a:ext cx="1127569" cy="11275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Red Nacional</a:t>
          </a:r>
        </a:p>
      </dsp:txBody>
      <dsp:txXfrm>
        <a:off x="3232260" y="2083287"/>
        <a:ext cx="797311" cy="797311"/>
      </dsp:txXfrm>
    </dsp:sp>
    <dsp:sp modelId="{DE210191-1DBD-46EF-9D91-A661AEBB7620}">
      <dsp:nvSpPr>
        <dsp:cNvPr id="0" name=""/>
        <dsp:cNvSpPr/>
      </dsp:nvSpPr>
      <dsp:spPr>
        <a:xfrm rot="16200000">
          <a:off x="3236919" y="1510186"/>
          <a:ext cx="787993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787993" y="13974"/>
              </a:lnTo>
            </a:path>
          </a:pathLst>
        </a:custGeom>
        <a:noFill/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611216" y="1504461"/>
        <a:ext cx="39399" cy="39399"/>
      </dsp:txXfrm>
    </dsp:sp>
    <dsp:sp modelId="{4130B17B-B57A-4A84-811D-F41C968B9157}">
      <dsp:nvSpPr>
        <dsp:cNvPr id="0" name=""/>
        <dsp:cNvSpPr/>
      </dsp:nvSpPr>
      <dsp:spPr>
        <a:xfrm>
          <a:off x="3067131" y="2594"/>
          <a:ext cx="1127569" cy="11275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Sorteos Universitarios</a:t>
          </a:r>
          <a:endParaRPr lang="es-MX" sz="700" kern="1200" dirty="0"/>
        </a:p>
      </dsp:txBody>
      <dsp:txXfrm>
        <a:off x="3232260" y="167723"/>
        <a:ext cx="797311" cy="797311"/>
      </dsp:txXfrm>
    </dsp:sp>
    <dsp:sp modelId="{5B966541-59AD-477E-928B-1AB63CE4201B}">
      <dsp:nvSpPr>
        <dsp:cNvPr id="0" name=""/>
        <dsp:cNvSpPr/>
      </dsp:nvSpPr>
      <dsp:spPr>
        <a:xfrm rot="18900000">
          <a:off x="3914173" y="1790714"/>
          <a:ext cx="787993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787993" y="13974"/>
              </a:lnTo>
            </a:path>
          </a:pathLst>
        </a:custGeom>
        <a:noFill/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288470" y="1784989"/>
        <a:ext cx="39399" cy="39399"/>
      </dsp:txXfrm>
    </dsp:sp>
    <dsp:sp modelId="{A8B3A248-C098-4823-9E1A-E3422F75C2C6}">
      <dsp:nvSpPr>
        <dsp:cNvPr id="0" name=""/>
        <dsp:cNvSpPr/>
      </dsp:nvSpPr>
      <dsp:spPr>
        <a:xfrm>
          <a:off x="4421639" y="563650"/>
          <a:ext cx="1127569" cy="11275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 dirty="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 dirty="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Filantropía</a:t>
          </a:r>
        </a:p>
      </dsp:txBody>
      <dsp:txXfrm>
        <a:off x="4586768" y="728779"/>
        <a:ext cx="797311" cy="797311"/>
      </dsp:txXfrm>
    </dsp:sp>
    <dsp:sp modelId="{491E733A-9EC3-4A5F-A817-D8324FCA649C}">
      <dsp:nvSpPr>
        <dsp:cNvPr id="0" name=""/>
        <dsp:cNvSpPr/>
      </dsp:nvSpPr>
      <dsp:spPr>
        <a:xfrm>
          <a:off x="4194701" y="2467968"/>
          <a:ext cx="787993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787993" y="13974"/>
              </a:lnTo>
            </a:path>
          </a:pathLst>
        </a:custGeom>
        <a:noFill/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568998" y="2462243"/>
        <a:ext cx="39399" cy="39399"/>
      </dsp:txXfrm>
    </dsp:sp>
    <dsp:sp modelId="{0D466B1A-EC2B-49A0-9D0D-B311C408F0C0}">
      <dsp:nvSpPr>
        <dsp:cNvPr id="0" name=""/>
        <dsp:cNvSpPr/>
      </dsp:nvSpPr>
      <dsp:spPr>
        <a:xfrm>
          <a:off x="4982695" y="1918158"/>
          <a:ext cx="1127569" cy="11275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Patentes, Transferencia, Tecnología e Innovación</a:t>
          </a:r>
          <a:endParaRPr lang="es-MX" sz="700" kern="1200" dirty="0"/>
        </a:p>
      </dsp:txBody>
      <dsp:txXfrm>
        <a:off x="5147824" y="2083287"/>
        <a:ext cx="797311" cy="797311"/>
      </dsp:txXfrm>
    </dsp:sp>
    <dsp:sp modelId="{3E694134-CA4F-4971-B455-451BE4D86613}">
      <dsp:nvSpPr>
        <dsp:cNvPr id="0" name=""/>
        <dsp:cNvSpPr/>
      </dsp:nvSpPr>
      <dsp:spPr>
        <a:xfrm rot="2700000">
          <a:off x="3914173" y="3145222"/>
          <a:ext cx="787993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787993" y="13974"/>
              </a:lnTo>
            </a:path>
          </a:pathLst>
        </a:custGeom>
        <a:noFill/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288470" y="3139497"/>
        <a:ext cx="39399" cy="39399"/>
      </dsp:txXfrm>
    </dsp:sp>
    <dsp:sp modelId="{5AB6E8F1-622B-4B25-A350-61CF21671BB5}">
      <dsp:nvSpPr>
        <dsp:cNvPr id="0" name=""/>
        <dsp:cNvSpPr/>
      </dsp:nvSpPr>
      <dsp:spPr>
        <a:xfrm>
          <a:off x="4421639" y="3272666"/>
          <a:ext cx="1127569" cy="11275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Uso Eficiente de Energía</a:t>
          </a:r>
          <a:endParaRPr lang="es-MX" sz="700" kern="1200" dirty="0"/>
        </a:p>
      </dsp:txBody>
      <dsp:txXfrm>
        <a:off x="4586768" y="3437795"/>
        <a:ext cx="797311" cy="797311"/>
      </dsp:txXfrm>
    </dsp:sp>
    <dsp:sp modelId="{A0C548A3-5E7E-4D79-8593-D8D4C58D6260}">
      <dsp:nvSpPr>
        <dsp:cNvPr id="0" name=""/>
        <dsp:cNvSpPr/>
      </dsp:nvSpPr>
      <dsp:spPr>
        <a:xfrm rot="5400000">
          <a:off x="3236919" y="3425750"/>
          <a:ext cx="787993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787993" y="13974"/>
              </a:lnTo>
            </a:path>
          </a:pathLst>
        </a:custGeom>
        <a:noFill/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611216" y="3420024"/>
        <a:ext cx="39399" cy="39399"/>
      </dsp:txXfrm>
    </dsp:sp>
    <dsp:sp modelId="{ADEC49A7-9488-4DD1-A84F-538A91BCCCC7}">
      <dsp:nvSpPr>
        <dsp:cNvPr id="0" name=""/>
        <dsp:cNvSpPr/>
      </dsp:nvSpPr>
      <dsp:spPr>
        <a:xfrm>
          <a:off x="3067131" y="3833721"/>
          <a:ext cx="1127569" cy="11275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Acceso a Fondos nacionales e internacionales</a:t>
          </a:r>
          <a:endParaRPr lang="es-MX" sz="700" kern="1200" dirty="0"/>
        </a:p>
      </dsp:txBody>
      <dsp:txXfrm>
        <a:off x="3232260" y="3998850"/>
        <a:ext cx="797311" cy="797311"/>
      </dsp:txXfrm>
    </dsp:sp>
    <dsp:sp modelId="{9477AAFD-0892-450A-9233-FF83A6980085}">
      <dsp:nvSpPr>
        <dsp:cNvPr id="0" name=""/>
        <dsp:cNvSpPr/>
      </dsp:nvSpPr>
      <dsp:spPr>
        <a:xfrm rot="8100000">
          <a:off x="2559665" y="3145222"/>
          <a:ext cx="787993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787993" y="13974"/>
              </a:lnTo>
            </a:path>
          </a:pathLst>
        </a:custGeom>
        <a:noFill/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2933962" y="3139497"/>
        <a:ext cx="39399" cy="39399"/>
      </dsp:txXfrm>
    </dsp:sp>
    <dsp:sp modelId="{55510269-F2AA-4521-BD89-C415EEF5B9AD}">
      <dsp:nvSpPr>
        <dsp:cNvPr id="0" name=""/>
        <dsp:cNvSpPr/>
      </dsp:nvSpPr>
      <dsp:spPr>
        <a:xfrm>
          <a:off x="1712623" y="3272666"/>
          <a:ext cx="1127569" cy="11275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Servicios a terceros</a:t>
          </a:r>
          <a:endParaRPr lang="es-MX" sz="700" kern="1200" dirty="0"/>
        </a:p>
      </dsp:txBody>
      <dsp:txXfrm>
        <a:off x="1877752" y="3437795"/>
        <a:ext cx="797311" cy="797311"/>
      </dsp:txXfrm>
    </dsp:sp>
    <dsp:sp modelId="{BDB2260D-A28F-4CCE-B5CE-A1AAD3633A43}">
      <dsp:nvSpPr>
        <dsp:cNvPr id="0" name=""/>
        <dsp:cNvSpPr/>
      </dsp:nvSpPr>
      <dsp:spPr>
        <a:xfrm rot="10800000">
          <a:off x="2279137" y="2467968"/>
          <a:ext cx="787993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787993" y="13974"/>
              </a:lnTo>
            </a:path>
          </a:pathLst>
        </a:custGeom>
        <a:noFill/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2653434" y="2462243"/>
        <a:ext cx="39399" cy="39399"/>
      </dsp:txXfrm>
    </dsp:sp>
    <dsp:sp modelId="{105D5860-9F18-47A9-B7E8-27F7132E14B0}">
      <dsp:nvSpPr>
        <dsp:cNvPr id="0" name=""/>
        <dsp:cNvSpPr/>
      </dsp:nvSpPr>
      <dsp:spPr>
        <a:xfrm>
          <a:off x="1151568" y="1918158"/>
          <a:ext cx="1127569" cy="11275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Empresas Universitarias</a:t>
          </a:r>
          <a:endParaRPr lang="es-MX" sz="700" kern="1200" dirty="0"/>
        </a:p>
      </dsp:txBody>
      <dsp:txXfrm>
        <a:off x="1316697" y="2083287"/>
        <a:ext cx="797311" cy="797311"/>
      </dsp:txXfrm>
    </dsp:sp>
    <dsp:sp modelId="{4DED6535-5291-4EE7-A272-A29A30CF9FCA}">
      <dsp:nvSpPr>
        <dsp:cNvPr id="0" name=""/>
        <dsp:cNvSpPr/>
      </dsp:nvSpPr>
      <dsp:spPr>
        <a:xfrm rot="13518320">
          <a:off x="2554523" y="1783458"/>
          <a:ext cx="798280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798280" y="13974"/>
              </a:lnTo>
            </a:path>
          </a:pathLst>
        </a:custGeom>
        <a:noFill/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2933706" y="1777476"/>
        <a:ext cx="39914" cy="39914"/>
      </dsp:txXfrm>
    </dsp:sp>
    <dsp:sp modelId="{D705E518-4E51-4392-AD03-828D1ECF2B0F}">
      <dsp:nvSpPr>
        <dsp:cNvPr id="0" name=""/>
        <dsp:cNvSpPr/>
      </dsp:nvSpPr>
      <dsp:spPr>
        <a:xfrm>
          <a:off x="1712626" y="549139"/>
          <a:ext cx="1127569" cy="11275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Oportunidades Fiscales y Fondos patrimoniales </a:t>
          </a:r>
          <a:endParaRPr lang="es-MX" sz="700" kern="1200" dirty="0"/>
        </a:p>
      </dsp:txBody>
      <dsp:txXfrm>
        <a:off x="1877755" y="714268"/>
        <a:ext cx="797311" cy="797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3337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013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434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251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355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059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352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f24f6860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5f24f6860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Agregar </a:t>
            </a:r>
            <a:r>
              <a:rPr lang="es-MX" dirty="0" err="1"/>
              <a:t>info</a:t>
            </a:r>
            <a:r>
              <a:rPr lang="es-MX" dirty="0"/>
              <a:t> de Pedro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f24f68604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f24f68604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f24f68604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f24f68604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990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9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55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3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 flipH="1">
            <a:off x="4804872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"/>
          </p:nvPr>
        </p:nvSpPr>
        <p:spPr>
          <a:xfrm>
            <a:off x="2178957" y="2185251"/>
            <a:ext cx="19959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4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ctrTitle"/>
          </p:nvPr>
        </p:nvSpPr>
        <p:spPr>
          <a:xfrm>
            <a:off x="38709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4754950" y="2314225"/>
            <a:ext cx="29832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6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934666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2"/>
          </p:nvPr>
        </p:nvSpPr>
        <p:spPr>
          <a:xfrm>
            <a:off x="934666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B7B7B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3"/>
          </p:nvPr>
        </p:nvSpPr>
        <p:spPr>
          <a:xfrm>
            <a:off x="5371290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4"/>
          </p:nvPr>
        </p:nvSpPr>
        <p:spPr>
          <a:xfrm>
            <a:off x="5371290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6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86520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366300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46460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 idx="3"/>
          </p:nvPr>
        </p:nvSpPr>
        <p:spPr>
          <a:xfrm>
            <a:off x="326235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4"/>
          </p:nvPr>
        </p:nvSpPr>
        <p:spPr>
          <a:xfrm>
            <a:off x="646075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ctrTitle" idx="5"/>
          </p:nvPr>
        </p:nvSpPr>
        <p:spPr>
          <a:xfrm>
            <a:off x="606010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6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7"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8" r:id="rId4"/>
    <p:sldLayoutId id="2147483661" r:id="rId5"/>
    <p:sldLayoutId id="2147483669" r:id="rId6"/>
    <p:sldLayoutId id="21474836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18.emf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edrecursos.anuies.fese.mx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1.png"/><Relationship Id="rId18" Type="http://schemas.openxmlformats.org/officeDocument/2006/relationships/hyperlink" Target="https://tinyurl.com/RedGruposdeTrabajo" TargetMode="Externa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5"/>
          <p:cNvPicPr preferRelativeResize="0"/>
          <p:nvPr/>
        </p:nvPicPr>
        <p:blipFill rotWithShape="1">
          <a:blip r:embed="rId3">
            <a:alphaModFix/>
          </a:blip>
          <a:srcRect l="50765" t="789" r="-1" b="738"/>
          <a:stretch/>
        </p:blipFill>
        <p:spPr>
          <a:xfrm>
            <a:off x="4572000" y="0"/>
            <a:ext cx="4572048" cy="514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9;p35">
            <a:extLst>
              <a:ext uri="{FF2B5EF4-FFF2-40B4-BE49-F238E27FC236}">
                <a16:creationId xmlns:a16="http://schemas.microsoft.com/office/drawing/2014/main" id="{E2C80C16-3E02-43EB-BF3B-6E5C5F2C8E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765" t="789" r="-1" b="738"/>
          <a:stretch/>
        </p:blipFill>
        <p:spPr>
          <a:xfrm flipH="1">
            <a:off x="-48" y="0"/>
            <a:ext cx="4572048" cy="51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741C3F-DA0A-4868-B1C6-36739C449A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E3344">
              <a:alpha val="74000"/>
            </a:srgbClr>
          </a:solidFill>
          <a:ln>
            <a:solidFill>
              <a:srgbClr val="5E3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7" name="Rectángulo 6">
            <a:extLst>
              <a:ext uri="{FF2B5EF4-FFF2-40B4-BE49-F238E27FC236}">
                <a16:creationId xmlns:a16="http://schemas.microsoft.com/office/drawing/2014/main" id="{D51B82D0-545D-4CA2-BD45-D4DA44D47F80}"/>
              </a:ext>
            </a:extLst>
          </p:cNvPr>
          <p:cNvSpPr/>
          <p:nvPr/>
        </p:nvSpPr>
        <p:spPr>
          <a:xfrm>
            <a:off x="244762" y="1243044"/>
            <a:ext cx="8654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DM Serif Display" panose="020B0604020202020204" charset="0"/>
                <a:cs typeface="Calibri" panose="020F0502020204030204" pitchFamily="34" charset="0"/>
              </a:rPr>
              <a:t>¡Buenos días, bienvenidos!</a:t>
            </a:r>
          </a:p>
          <a:p>
            <a:endParaRPr lang="es-MX" sz="28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just"/>
            <a:r>
              <a:rPr lang="es-MX" sz="2800" dirty="0">
                <a:solidFill>
                  <a:schemeClr val="bg1"/>
                </a:solidFill>
                <a:cs typeface="Calibri" panose="020F0502020204030204" pitchFamily="34" charset="0"/>
              </a:rPr>
              <a:t>Conforme vayan entrando a la sesión:</a:t>
            </a:r>
          </a:p>
          <a:p>
            <a:pPr algn="just"/>
            <a:endParaRPr lang="es-MX" sz="2800" u="sng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just"/>
            <a:r>
              <a:rPr lang="es-MX" sz="2800" dirty="0">
                <a:solidFill>
                  <a:schemeClr val="bg1"/>
                </a:solidFill>
                <a:cs typeface="Calibri" panose="020F0502020204030204" pitchFamily="34" charset="0"/>
              </a:rPr>
              <a:t>1. Asegúrense de tener los </a:t>
            </a:r>
            <a:r>
              <a:rPr lang="es-MX" sz="2800" b="1" dirty="0">
                <a:solidFill>
                  <a:schemeClr val="bg1"/>
                </a:solidFill>
                <a:cs typeface="Calibri" panose="020F0502020204030204" pitchFamily="34" charset="0"/>
              </a:rPr>
              <a:t>micrófonos apagados </a:t>
            </a:r>
            <a:r>
              <a:rPr lang="es-MX" sz="2800" dirty="0">
                <a:solidFill>
                  <a:schemeClr val="bg1"/>
                </a:solidFill>
                <a:cs typeface="Calibri" panose="020F0502020204030204" pitchFamily="34" charset="0"/>
              </a:rPr>
              <a:t>para evitar interrupciones.</a:t>
            </a:r>
          </a:p>
          <a:p>
            <a:pPr algn="just"/>
            <a:endParaRPr lang="es-MX" sz="28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just"/>
            <a:r>
              <a:rPr lang="es-MX" sz="2800" dirty="0">
                <a:solidFill>
                  <a:schemeClr val="bg1"/>
                </a:solidFill>
                <a:cs typeface="Calibri" panose="020F0502020204030204" pitchFamily="34" charset="0"/>
              </a:rPr>
              <a:t>2. Escriban en el chat su </a:t>
            </a:r>
            <a:r>
              <a:rPr lang="es-MX" sz="2800" b="1" dirty="0">
                <a:solidFill>
                  <a:schemeClr val="bg1"/>
                </a:solidFill>
                <a:cs typeface="Calibri" panose="020F0502020204030204" pitchFamily="34" charset="0"/>
              </a:rPr>
              <a:t>nombre e institución.</a:t>
            </a:r>
            <a:endParaRPr lang="es-ES_tradnl" sz="2800" b="1" dirty="0">
              <a:solidFill>
                <a:schemeClr val="bg1"/>
              </a:solidFill>
            </a:endParaRPr>
          </a:p>
        </p:txBody>
      </p:sp>
      <p:pic>
        <p:nvPicPr>
          <p:cNvPr id="38" name="Imagen 3">
            <a:extLst>
              <a:ext uri="{FF2B5EF4-FFF2-40B4-BE49-F238E27FC236}">
                <a16:creationId xmlns:a16="http://schemas.microsoft.com/office/drawing/2014/main" id="{D7C7B8A8-D723-47DF-A1A3-596EE9423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9" y="196695"/>
            <a:ext cx="2888496" cy="9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9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25445" t="44593" b="27218"/>
          <a:stretch/>
        </p:blipFill>
        <p:spPr>
          <a:xfrm flipH="1">
            <a:off x="-68783" y="-622798"/>
            <a:ext cx="9281555" cy="1944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88E20E-1A33-4B15-9CCD-0721BC72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14" y="700253"/>
            <a:ext cx="7090230" cy="551286"/>
          </a:xfrm>
        </p:spPr>
        <p:txBody>
          <a:bodyPr/>
          <a:lstStyle/>
          <a:p>
            <a:pPr algn="ctr"/>
            <a:r>
              <a:rPr lang="es-ES" sz="1400" dirty="0"/>
              <a:t>Líder: Universidad Anáhuac </a:t>
            </a:r>
            <a:br>
              <a:rPr lang="es-ES" sz="1400" dirty="0"/>
            </a:br>
            <a:r>
              <a:rPr lang="es-ES" sz="1400" dirty="0"/>
              <a:t>Mtro. Germán Campos Valle</a:t>
            </a:r>
            <a:br>
              <a:rPr lang="es-ES" sz="1400" dirty="0"/>
            </a:br>
            <a:br>
              <a:rPr lang="es-ES" sz="1400" dirty="0"/>
            </a:br>
            <a:endParaRPr lang="es-MX" sz="1400" dirty="0"/>
          </a:p>
        </p:txBody>
      </p:sp>
      <p:sp>
        <p:nvSpPr>
          <p:cNvPr id="14" name="Rectángulo 12">
            <a:extLst>
              <a:ext uri="{FF2B5EF4-FFF2-40B4-BE49-F238E27FC236}">
                <a16:creationId xmlns:a16="http://schemas.microsoft.com/office/drawing/2014/main" id="{93F5F26C-6260-4E3D-8F4E-A980B954E921}"/>
              </a:ext>
            </a:extLst>
          </p:cNvPr>
          <p:cNvSpPr/>
          <p:nvPr/>
        </p:nvSpPr>
        <p:spPr>
          <a:xfrm>
            <a:off x="-68783" y="220031"/>
            <a:ext cx="9340004" cy="389195"/>
          </a:xfrm>
          <a:prstGeom prst="rect">
            <a:avLst/>
          </a:prstGeom>
          <a:solidFill>
            <a:srgbClr val="0D4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highlight>
                <a:srgbClr val="FF0000"/>
              </a:highlight>
            </a:endParaRPr>
          </a:p>
        </p:txBody>
      </p:sp>
      <p:sp>
        <p:nvSpPr>
          <p:cNvPr id="11" name="Rectángulo 6">
            <a:extLst>
              <a:ext uri="{FF2B5EF4-FFF2-40B4-BE49-F238E27FC236}">
                <a16:creationId xmlns:a16="http://schemas.microsoft.com/office/drawing/2014/main" id="{549B29D6-7B5A-4E4B-9883-213039D7DE15}"/>
              </a:ext>
            </a:extLst>
          </p:cNvPr>
          <p:cNvSpPr/>
          <p:nvPr/>
        </p:nvSpPr>
        <p:spPr>
          <a:xfrm>
            <a:off x="1174121" y="208895"/>
            <a:ext cx="10367816" cy="4770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DM Serif Display" panose="020B0604020202020204" charset="0"/>
                <a:cs typeface="Calibri" panose="020F0502020204030204" pitchFamily="34" charset="0"/>
              </a:rPr>
              <a:t>Grupo “Filantropía”</a:t>
            </a:r>
            <a:endParaRPr lang="es-ES_tradnl" sz="2000" dirty="0">
              <a:solidFill>
                <a:schemeClr val="bg1"/>
              </a:solidFill>
              <a:latin typeface="DM Serif Display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2" name="Elipse 3">
            <a:extLst>
              <a:ext uri="{FF2B5EF4-FFF2-40B4-BE49-F238E27FC236}">
                <a16:creationId xmlns:a16="http://schemas.microsoft.com/office/drawing/2014/main" id="{800978F2-1CB3-44DA-938B-13A985E6DB69}"/>
              </a:ext>
            </a:extLst>
          </p:cNvPr>
          <p:cNvSpPr/>
          <p:nvPr/>
        </p:nvSpPr>
        <p:spPr>
          <a:xfrm>
            <a:off x="236739" y="15487"/>
            <a:ext cx="798282" cy="798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Imagen 11">
            <a:extLst>
              <a:ext uri="{FF2B5EF4-FFF2-40B4-BE49-F238E27FC236}">
                <a16:creationId xmlns:a16="http://schemas.microsoft.com/office/drawing/2014/main" id="{17CE558F-5338-4026-AC9C-31390AAA7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11" y="164395"/>
            <a:ext cx="561095" cy="598276"/>
          </a:xfrm>
          <a:prstGeom prst="rect">
            <a:avLst/>
          </a:prstGeom>
        </p:spPr>
      </p:pic>
      <p:pic>
        <p:nvPicPr>
          <p:cNvPr id="15" name="Imagen 5">
            <a:extLst>
              <a:ext uri="{FF2B5EF4-FFF2-40B4-BE49-F238E27FC236}">
                <a16:creationId xmlns:a16="http://schemas.microsoft.com/office/drawing/2014/main" id="{2B59125B-7709-4492-B98D-13E88EE58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13" b="14657"/>
          <a:stretch/>
        </p:blipFill>
        <p:spPr>
          <a:xfrm>
            <a:off x="6873330" y="18081"/>
            <a:ext cx="2105460" cy="798283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5078F5E-4C8E-4514-A765-83162CF2C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152066"/>
              </p:ext>
            </p:extLst>
          </p:nvPr>
        </p:nvGraphicFramePr>
        <p:xfrm>
          <a:off x="938206" y="2033994"/>
          <a:ext cx="7570966" cy="2279018"/>
        </p:xfrm>
        <a:graphic>
          <a:graphicData uri="http://schemas.openxmlformats.org/drawingml/2006/table">
            <a:tbl>
              <a:tblPr firstRow="1" firstCol="1" bandRow="1">
                <a:effectLst/>
                <a:tableStyleId>{793D81CF-94F2-401A-BA57-92F5A7B2D0C5}</a:tableStyleId>
              </a:tblPr>
              <a:tblGrid>
                <a:gridCol w="4096843">
                  <a:extLst>
                    <a:ext uri="{9D8B030D-6E8A-4147-A177-3AD203B41FA5}">
                      <a16:colId xmlns:a16="http://schemas.microsoft.com/office/drawing/2014/main" val="2428980045"/>
                    </a:ext>
                  </a:extLst>
                </a:gridCol>
                <a:gridCol w="3474123">
                  <a:extLst>
                    <a:ext uri="{9D8B030D-6E8A-4147-A177-3AD203B41FA5}">
                      <a16:colId xmlns:a16="http://schemas.microsoft.com/office/drawing/2014/main" val="301459287"/>
                    </a:ext>
                  </a:extLst>
                </a:gridCol>
              </a:tblGrid>
              <a:tr h="38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Institución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6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6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44866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</a:rPr>
                        <a:t>Tecmilenio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Raúl Mendoza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8577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U. Iberoamericana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Adriana de la </a:t>
                      </a: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Peza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8698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>
                          <a:solidFill>
                            <a:schemeClr val="tx1"/>
                          </a:solidFill>
                          <a:effectLst/>
                        </a:rPr>
                        <a:t>UABC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Mtra. Georgina </a:t>
                      </a: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Walther</a:t>
                      </a: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Cuevas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794783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</a:rPr>
                        <a:t>U.de</a:t>
                      </a: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 Guanajuato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José de Jesús Jaime </a:t>
                      </a: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Galvan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676330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Instituto Tecnológico Latinoamericano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Francisco</a:t>
                      </a:r>
                      <a:r>
                        <a:rPr lang="es-ES" sz="15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Ángel Acosta Benítez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652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Universidad </a:t>
                      </a:r>
                      <a:r>
                        <a:rPr lang="en-US" sz="1500" b="1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Autónoma</a:t>
                      </a: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del Carmen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Sara Saldaña Alderete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849494"/>
                  </a:ext>
                </a:extLst>
              </a:tr>
            </a:tbl>
          </a:graphicData>
        </a:graphic>
      </p:graphicFrame>
      <p:pic>
        <p:nvPicPr>
          <p:cNvPr id="36" name="Imagen 28">
            <a:extLst>
              <a:ext uri="{FF2B5EF4-FFF2-40B4-BE49-F238E27FC236}">
                <a16:creationId xmlns:a16="http://schemas.microsoft.com/office/drawing/2014/main" id="{8B6A0E46-9E73-4352-9AD5-EC671E23F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337" y="2153621"/>
            <a:ext cx="273986" cy="2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75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25445" t="44593" b="27218"/>
          <a:stretch/>
        </p:blipFill>
        <p:spPr>
          <a:xfrm flipH="1">
            <a:off x="-1" y="13879"/>
            <a:ext cx="9212771" cy="13219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88E20E-1A33-4B15-9CCD-0721BC72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14" y="700253"/>
            <a:ext cx="7090230" cy="551286"/>
          </a:xfrm>
        </p:spPr>
        <p:txBody>
          <a:bodyPr/>
          <a:lstStyle/>
          <a:p>
            <a:pPr algn="ctr"/>
            <a:r>
              <a:rPr lang="es-ES" sz="1400" dirty="0"/>
              <a:t>Líder: Universidad de Guadalajara </a:t>
            </a:r>
            <a:br>
              <a:rPr lang="es-ES" sz="1400" dirty="0"/>
            </a:br>
            <a:r>
              <a:rPr lang="es-ES" sz="1400" dirty="0"/>
              <a:t>Mtra. Paola Corona</a:t>
            </a:r>
            <a:br>
              <a:rPr lang="es-ES" sz="1400" dirty="0"/>
            </a:br>
            <a:br>
              <a:rPr lang="es-ES" sz="1400" dirty="0"/>
            </a:br>
            <a:br>
              <a:rPr lang="es-ES" sz="1400" dirty="0"/>
            </a:br>
            <a:endParaRPr lang="es-MX" sz="1400" dirty="0"/>
          </a:p>
        </p:txBody>
      </p:sp>
      <p:sp>
        <p:nvSpPr>
          <p:cNvPr id="17" name="Rectángulo 7">
            <a:extLst>
              <a:ext uri="{FF2B5EF4-FFF2-40B4-BE49-F238E27FC236}">
                <a16:creationId xmlns:a16="http://schemas.microsoft.com/office/drawing/2014/main" id="{89E0426A-8E32-45E5-AF2B-EF7F5CDA3007}"/>
              </a:ext>
            </a:extLst>
          </p:cNvPr>
          <p:cNvSpPr/>
          <p:nvPr/>
        </p:nvSpPr>
        <p:spPr>
          <a:xfrm>
            <a:off x="0" y="285648"/>
            <a:ext cx="9212772" cy="389195"/>
          </a:xfrm>
          <a:prstGeom prst="rect">
            <a:avLst/>
          </a:prstGeom>
          <a:solidFill>
            <a:srgbClr val="F8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highlight>
                <a:srgbClr val="FF0000"/>
              </a:highlight>
            </a:endParaRPr>
          </a:p>
        </p:txBody>
      </p:sp>
      <p:sp>
        <p:nvSpPr>
          <p:cNvPr id="18" name="Rectángulo 9">
            <a:extLst>
              <a:ext uri="{FF2B5EF4-FFF2-40B4-BE49-F238E27FC236}">
                <a16:creationId xmlns:a16="http://schemas.microsoft.com/office/drawing/2014/main" id="{7AC9528A-9279-4A6C-92A9-E982ACA8BD2D}"/>
              </a:ext>
            </a:extLst>
          </p:cNvPr>
          <p:cNvSpPr/>
          <p:nvPr/>
        </p:nvSpPr>
        <p:spPr>
          <a:xfrm>
            <a:off x="1125885" y="285648"/>
            <a:ext cx="10367816" cy="4770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MX" sz="1800" dirty="0">
                <a:solidFill>
                  <a:schemeClr val="bg1"/>
                </a:solidFill>
                <a:latin typeface="DM Serif Display" panose="020B0604020202020204" charset="0"/>
              </a:rPr>
              <a:t>Grupo “Patentes, Transferencia Tecnológica e Innovación</a:t>
            </a:r>
            <a:r>
              <a:rPr lang="es-MX" sz="2000" b="1" dirty="0">
                <a:solidFill>
                  <a:schemeClr val="bg1"/>
                </a:solidFill>
              </a:rPr>
              <a:t>”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19" name="Elipse 10">
            <a:extLst>
              <a:ext uri="{FF2B5EF4-FFF2-40B4-BE49-F238E27FC236}">
                <a16:creationId xmlns:a16="http://schemas.microsoft.com/office/drawing/2014/main" id="{4BC7286C-5864-4EAF-B5ED-852C8044C196}"/>
              </a:ext>
            </a:extLst>
          </p:cNvPr>
          <p:cNvSpPr/>
          <p:nvPr/>
        </p:nvSpPr>
        <p:spPr>
          <a:xfrm>
            <a:off x="304800" y="135467"/>
            <a:ext cx="798282" cy="798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" name="Imagen 14">
            <a:extLst>
              <a:ext uri="{FF2B5EF4-FFF2-40B4-BE49-F238E27FC236}">
                <a16:creationId xmlns:a16="http://schemas.microsoft.com/office/drawing/2014/main" id="{7E41005E-0A3C-4F30-8F3A-EBA53C953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197" y="237891"/>
            <a:ext cx="782181" cy="1062463"/>
          </a:xfrm>
          <a:prstGeom prst="rect">
            <a:avLst/>
          </a:prstGeom>
        </p:spPr>
      </p:pic>
      <p:pic>
        <p:nvPicPr>
          <p:cNvPr id="21" name="Imagen 11">
            <a:extLst>
              <a:ext uri="{FF2B5EF4-FFF2-40B4-BE49-F238E27FC236}">
                <a16:creationId xmlns:a16="http://schemas.microsoft.com/office/drawing/2014/main" id="{DECF1037-27CE-4EB3-BAEA-F813C7311E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21" y="210284"/>
            <a:ext cx="570643" cy="608456"/>
          </a:xfrm>
          <a:prstGeom prst="rect">
            <a:avLst/>
          </a:prstGeom>
        </p:spPr>
      </p:pic>
      <p:graphicFrame>
        <p:nvGraphicFramePr>
          <p:cNvPr id="22" name="Table 10">
            <a:extLst>
              <a:ext uri="{FF2B5EF4-FFF2-40B4-BE49-F238E27FC236}">
                <a16:creationId xmlns:a16="http://schemas.microsoft.com/office/drawing/2014/main" id="{E2F0A044-BFCC-47C1-8306-252A07AECD5E}"/>
              </a:ext>
            </a:extLst>
          </p:cNvPr>
          <p:cNvGraphicFramePr>
            <a:graphicFrameLocks noGrp="1"/>
          </p:cNvGraphicFramePr>
          <p:nvPr/>
        </p:nvGraphicFramePr>
        <p:xfrm>
          <a:off x="1658652" y="1713135"/>
          <a:ext cx="5826683" cy="2936053"/>
        </p:xfrm>
        <a:graphic>
          <a:graphicData uri="http://schemas.openxmlformats.org/drawingml/2006/table">
            <a:tbl>
              <a:tblPr firstRow="1" firstCol="1" bandRow="1">
                <a:effectLst/>
                <a:tableStyleId>{793D81CF-94F2-401A-BA57-92F5A7B2D0C5}</a:tableStyleId>
              </a:tblPr>
              <a:tblGrid>
                <a:gridCol w="3152967">
                  <a:extLst>
                    <a:ext uri="{9D8B030D-6E8A-4147-A177-3AD203B41FA5}">
                      <a16:colId xmlns:a16="http://schemas.microsoft.com/office/drawing/2014/main" val="2428980045"/>
                    </a:ext>
                  </a:extLst>
                </a:gridCol>
                <a:gridCol w="2673716">
                  <a:extLst>
                    <a:ext uri="{9D8B030D-6E8A-4147-A177-3AD203B41FA5}">
                      <a16:colId xmlns:a16="http://schemas.microsoft.com/office/drawing/2014/main" val="301459287"/>
                    </a:ext>
                  </a:extLst>
                </a:gridCol>
              </a:tblGrid>
              <a:tr h="38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Institución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C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C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44866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UAM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Dr. Joaquín Flores Mendez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8577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U.A.d.Yucatán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Orlando Palma </a:t>
                      </a: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Marrufo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8698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UABC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Mtra. </a:t>
                      </a: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Aide</a:t>
                      </a: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Ginera</a:t>
                      </a: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Aparicio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794783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U.de</a:t>
                      </a: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Guanajuato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Dr. Jesús Martínez Patiño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676330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Instituto Tecnológico Latinoamericano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Francisco</a:t>
                      </a:r>
                      <a:r>
                        <a:rPr lang="es-ES" sz="15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Ángel Acosta Benítez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652870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Universidad </a:t>
                      </a:r>
                      <a:r>
                        <a:rPr lang="en-US" sz="1500" b="1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Autónoma</a:t>
                      </a: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del Carmen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u="non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Jorge García Ocaña</a:t>
                      </a:r>
                      <a:endParaRPr lang="en-US" sz="1400" u="none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420332"/>
                  </a:ext>
                </a:extLst>
              </a:tr>
            </a:tbl>
          </a:graphicData>
        </a:graphic>
      </p:graphicFrame>
      <p:pic>
        <p:nvPicPr>
          <p:cNvPr id="36" name="Imagen 28">
            <a:extLst>
              <a:ext uri="{FF2B5EF4-FFF2-40B4-BE49-F238E27FC236}">
                <a16:creationId xmlns:a16="http://schemas.microsoft.com/office/drawing/2014/main" id="{8B6A0E46-9E73-4352-9AD5-EC671E23F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007" y="1785705"/>
            <a:ext cx="273986" cy="2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5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25445" t="44593" b="27218"/>
          <a:stretch/>
        </p:blipFill>
        <p:spPr>
          <a:xfrm flipH="1">
            <a:off x="-68788" y="1"/>
            <a:ext cx="9212769" cy="12515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88E20E-1A33-4B15-9CCD-0721BC72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14" y="700253"/>
            <a:ext cx="7090230" cy="551286"/>
          </a:xfrm>
        </p:spPr>
        <p:txBody>
          <a:bodyPr/>
          <a:lstStyle/>
          <a:p>
            <a:pPr algn="ctr"/>
            <a:r>
              <a:rPr lang="es-ES" sz="1400" dirty="0"/>
              <a:t>Líder:  Universidad Michoacana de San Nicolás de Hidalgo</a:t>
            </a:r>
            <a:br>
              <a:rPr lang="es-ES" sz="1400" dirty="0"/>
            </a:br>
            <a:r>
              <a:rPr lang="es-ES" sz="1400" dirty="0"/>
              <a:t>Mtro. Julio Vargas Medina</a:t>
            </a:r>
            <a:br>
              <a:rPr lang="es-ES" sz="1400" dirty="0"/>
            </a:br>
            <a:br>
              <a:rPr lang="es-ES" sz="1400" dirty="0"/>
            </a:br>
            <a:br>
              <a:rPr lang="es-ES" sz="1400" dirty="0"/>
            </a:br>
            <a:endParaRPr lang="es-MX" sz="1400" dirty="0"/>
          </a:p>
        </p:txBody>
      </p:sp>
      <p:sp>
        <p:nvSpPr>
          <p:cNvPr id="23" name="Rectángulo 6">
            <a:extLst>
              <a:ext uri="{FF2B5EF4-FFF2-40B4-BE49-F238E27FC236}">
                <a16:creationId xmlns:a16="http://schemas.microsoft.com/office/drawing/2014/main" id="{267F5262-77A5-44E0-8D06-376AFDBAAAD7}"/>
              </a:ext>
            </a:extLst>
          </p:cNvPr>
          <p:cNvSpPr/>
          <p:nvPr/>
        </p:nvSpPr>
        <p:spPr>
          <a:xfrm>
            <a:off x="-4" y="312862"/>
            <a:ext cx="9212770" cy="389195"/>
          </a:xfrm>
          <a:prstGeom prst="rect">
            <a:avLst/>
          </a:prstGeom>
          <a:solidFill>
            <a:srgbClr val="89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highlight>
                <a:srgbClr val="FF0000"/>
              </a:highlight>
            </a:endParaRPr>
          </a:p>
        </p:txBody>
      </p:sp>
      <p:sp>
        <p:nvSpPr>
          <p:cNvPr id="24" name="Rectángulo 8">
            <a:extLst>
              <a:ext uri="{FF2B5EF4-FFF2-40B4-BE49-F238E27FC236}">
                <a16:creationId xmlns:a16="http://schemas.microsoft.com/office/drawing/2014/main" id="{580182E6-3ADD-4B19-8E1C-CF023BCED488}"/>
              </a:ext>
            </a:extLst>
          </p:cNvPr>
          <p:cNvSpPr/>
          <p:nvPr/>
        </p:nvSpPr>
        <p:spPr>
          <a:xfrm>
            <a:off x="1171867" y="312862"/>
            <a:ext cx="10367816" cy="4770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MX" sz="1800" dirty="0">
                <a:solidFill>
                  <a:schemeClr val="bg1"/>
                </a:solidFill>
                <a:latin typeface="DM Serif Display" panose="020B0604020202020204" charset="0"/>
                <a:cs typeface="Adobe Devanagari" panose="02040503050201020203" pitchFamily="18" charset="0"/>
              </a:rPr>
              <a:t>Grupo “Acceso a fondos nacionales e internacionales”</a:t>
            </a:r>
            <a:endParaRPr lang="es-ES_tradnl" sz="1800" dirty="0">
              <a:solidFill>
                <a:schemeClr val="bg1"/>
              </a:solidFill>
              <a:latin typeface="DM Serif Display" panose="020B0604020202020204" charset="0"/>
              <a:cs typeface="Adobe Devanagari" panose="02040503050201020203" pitchFamily="18" charset="0"/>
            </a:endParaRPr>
          </a:p>
        </p:txBody>
      </p:sp>
      <p:sp>
        <p:nvSpPr>
          <p:cNvPr id="25" name="Elipse 9">
            <a:extLst>
              <a:ext uri="{FF2B5EF4-FFF2-40B4-BE49-F238E27FC236}">
                <a16:creationId xmlns:a16="http://schemas.microsoft.com/office/drawing/2014/main" id="{94375414-DA16-4BC4-89F3-E0A1B9E55BA2}"/>
              </a:ext>
            </a:extLst>
          </p:cNvPr>
          <p:cNvSpPr/>
          <p:nvPr/>
        </p:nvSpPr>
        <p:spPr>
          <a:xfrm>
            <a:off x="304800" y="135498"/>
            <a:ext cx="798282" cy="798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26" name="Table 10">
            <a:extLst>
              <a:ext uri="{FF2B5EF4-FFF2-40B4-BE49-F238E27FC236}">
                <a16:creationId xmlns:a16="http://schemas.microsoft.com/office/drawing/2014/main" id="{66CCE0E6-FCFA-4DFE-AEFD-16031A04F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237267"/>
              </p:ext>
            </p:extLst>
          </p:nvPr>
        </p:nvGraphicFramePr>
        <p:xfrm>
          <a:off x="1422401" y="1401689"/>
          <a:ext cx="6869044" cy="3497585"/>
        </p:xfrm>
        <a:graphic>
          <a:graphicData uri="http://schemas.openxmlformats.org/drawingml/2006/table">
            <a:tbl>
              <a:tblPr firstRow="1" firstCol="1" bandRow="1">
                <a:effectLst/>
                <a:tableStyleId>{793D81CF-94F2-401A-BA57-92F5A7B2D0C5}</a:tableStyleId>
              </a:tblPr>
              <a:tblGrid>
                <a:gridCol w="3717015">
                  <a:extLst>
                    <a:ext uri="{9D8B030D-6E8A-4147-A177-3AD203B41FA5}">
                      <a16:colId xmlns:a16="http://schemas.microsoft.com/office/drawing/2014/main" val="2428980045"/>
                    </a:ext>
                  </a:extLst>
                </a:gridCol>
                <a:gridCol w="3152029">
                  <a:extLst>
                    <a:ext uri="{9D8B030D-6E8A-4147-A177-3AD203B41FA5}">
                      <a16:colId xmlns:a16="http://schemas.microsoft.com/office/drawing/2014/main" val="301459287"/>
                    </a:ext>
                  </a:extLst>
                </a:gridCol>
              </a:tblGrid>
              <a:tr h="433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Institución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24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24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44866"/>
                  </a:ext>
                </a:extLst>
              </a:tr>
              <a:tr h="296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Universidad del Noreste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Mtro. René Velázquez Herrera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8577"/>
                  </a:ext>
                </a:extLst>
              </a:tr>
              <a:tr h="296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U. Hipócrates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Dr. Jorge Luis Sandoval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8698"/>
                  </a:ext>
                </a:extLst>
              </a:tr>
              <a:tr h="296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</a:rPr>
                        <a:t>Tecmilenio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Raúl Mendoza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794783"/>
                  </a:ext>
                </a:extLst>
              </a:tr>
              <a:tr h="296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UAM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Dr. Miguel León Galván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676330"/>
                  </a:ext>
                </a:extLst>
              </a:tr>
              <a:tr h="296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</a:rPr>
                        <a:t>U.A.d.Yucatán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Rafael Rojas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652870"/>
                  </a:ext>
                </a:extLst>
              </a:tr>
              <a:tr h="296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>
                          <a:solidFill>
                            <a:schemeClr val="tx1"/>
                          </a:solidFill>
                          <a:effectLst/>
                        </a:rPr>
                        <a:t>UABC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Dr. Guadalupe Toledo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982967"/>
                  </a:ext>
                </a:extLst>
              </a:tr>
              <a:tr h="296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</a:rPr>
                        <a:t>U.de</a:t>
                      </a: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 Guanajuato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Dr. Salvador Hernández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42696"/>
                  </a:ext>
                </a:extLst>
              </a:tr>
              <a:tr h="2913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CETI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Mtro. Adrián Vargas González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585888"/>
                  </a:ext>
                </a:extLst>
              </a:tr>
              <a:tr h="2980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Instituto Tecnológico Latinoamericano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Francisco</a:t>
                      </a:r>
                      <a:r>
                        <a:rPr lang="es-ES" sz="15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Ángel Acosta Benítez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048759"/>
                  </a:ext>
                </a:extLst>
              </a:tr>
              <a:tr h="2913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Universidad </a:t>
                      </a:r>
                      <a:r>
                        <a:rPr lang="en-US" sz="1500" b="1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Autónoma</a:t>
                      </a: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del Carmen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Carmen María Sánchez Cortés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331541"/>
                  </a:ext>
                </a:extLst>
              </a:tr>
            </a:tbl>
          </a:graphicData>
        </a:graphic>
      </p:graphicFrame>
      <p:pic>
        <p:nvPicPr>
          <p:cNvPr id="27" name="Imagen 14">
            <a:extLst>
              <a:ext uri="{FF2B5EF4-FFF2-40B4-BE49-F238E27FC236}">
                <a16:creationId xmlns:a16="http://schemas.microsoft.com/office/drawing/2014/main" id="{5098E511-3B1F-43E8-9F74-B3A6DDB0A9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1" b="97561" l="8306" r="89701">
                        <a14:foregroundMark x1="75748" y1="7317" x2="75748" y2="7317"/>
                        <a14:foregroundMark x1="22259" y1="4878" x2="22259" y2="4878"/>
                        <a14:foregroundMark x1="75415" y1="2091" x2="75415" y2="2091"/>
                        <a14:foregroundMark x1="62458" y1="66899" x2="36877" y2="30662"/>
                        <a14:foregroundMark x1="36877" y1="30662" x2="51827" y2="47038"/>
                        <a14:foregroundMark x1="27243" y1="78397" x2="28239" y2="86760"/>
                        <a14:foregroundMark x1="31229" y1="80139" x2="69435" y2="75610"/>
                        <a14:foregroundMark x1="69435" y1="75610" x2="69767" y2="73868"/>
                        <a14:foregroundMark x1="68771" y1="90592" x2="68771" y2="90592"/>
                        <a14:foregroundMark x1="63787" y1="94774" x2="63787" y2="94774"/>
                        <a14:foregroundMark x1="29900" y1="95819" x2="29900" y2="95819"/>
                        <a14:foregroundMark x1="8306" y1="48432" x2="8638" y2="58537"/>
                        <a14:foregroundMark x1="87375" y1="64111" x2="89369" y2="42160"/>
                        <a14:foregroundMark x1="24585" y1="97561" x2="24585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487" y="61717"/>
            <a:ext cx="1133582" cy="1081825"/>
          </a:xfrm>
          <a:prstGeom prst="rect">
            <a:avLst/>
          </a:prstGeom>
        </p:spPr>
      </p:pic>
      <p:pic>
        <p:nvPicPr>
          <p:cNvPr id="28" name="Imagen 18">
            <a:extLst>
              <a:ext uri="{FF2B5EF4-FFF2-40B4-BE49-F238E27FC236}">
                <a16:creationId xmlns:a16="http://schemas.microsoft.com/office/drawing/2014/main" id="{8D342EC1-63C0-4826-B781-9D8D9FCD67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782" y="1460626"/>
            <a:ext cx="273986" cy="290959"/>
          </a:xfrm>
          <a:prstGeom prst="rect">
            <a:avLst/>
          </a:prstGeom>
        </p:spPr>
      </p:pic>
      <p:pic>
        <p:nvPicPr>
          <p:cNvPr id="29" name="Imagen 10">
            <a:extLst>
              <a:ext uri="{FF2B5EF4-FFF2-40B4-BE49-F238E27FC236}">
                <a16:creationId xmlns:a16="http://schemas.microsoft.com/office/drawing/2014/main" id="{4207F819-C089-4146-A2D1-554E24C49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39" y="86568"/>
            <a:ext cx="659714" cy="70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25445" t="44593" b="27218"/>
          <a:stretch/>
        </p:blipFill>
        <p:spPr>
          <a:xfrm flipH="1">
            <a:off x="-68778" y="-620632"/>
            <a:ext cx="9281555" cy="1944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88E20E-1A33-4B15-9CCD-0721BC72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14" y="700253"/>
            <a:ext cx="7090230" cy="551286"/>
          </a:xfrm>
        </p:spPr>
        <p:txBody>
          <a:bodyPr/>
          <a:lstStyle/>
          <a:p>
            <a:pPr algn="ctr"/>
            <a:r>
              <a:rPr lang="es-ES" sz="1400" dirty="0"/>
              <a:t>Líder:  Universidad IBEROAMERICANA</a:t>
            </a:r>
            <a:br>
              <a:rPr lang="es-ES" sz="1400" dirty="0"/>
            </a:br>
            <a:r>
              <a:rPr lang="es-ES" sz="1400" dirty="0"/>
              <a:t>Mtro. Devin Patrick Hauer</a:t>
            </a:r>
            <a:br>
              <a:rPr lang="es-ES" sz="1400" dirty="0"/>
            </a:br>
            <a:br>
              <a:rPr lang="es-ES" sz="1400" dirty="0"/>
            </a:br>
            <a:br>
              <a:rPr lang="es-ES" sz="1400" dirty="0"/>
            </a:br>
            <a:endParaRPr lang="es-MX" sz="1400" dirty="0"/>
          </a:p>
        </p:txBody>
      </p:sp>
      <p:sp>
        <p:nvSpPr>
          <p:cNvPr id="11" name="Rectángulo 7">
            <a:extLst>
              <a:ext uri="{FF2B5EF4-FFF2-40B4-BE49-F238E27FC236}">
                <a16:creationId xmlns:a16="http://schemas.microsoft.com/office/drawing/2014/main" id="{51D35452-6570-46D7-8896-4739FFB64E71}"/>
              </a:ext>
            </a:extLst>
          </p:cNvPr>
          <p:cNvSpPr/>
          <p:nvPr/>
        </p:nvSpPr>
        <p:spPr>
          <a:xfrm>
            <a:off x="-68778" y="247329"/>
            <a:ext cx="9281555" cy="389195"/>
          </a:xfrm>
          <a:prstGeom prst="rect">
            <a:avLst/>
          </a:prstGeom>
          <a:solidFill>
            <a:srgbClr val="93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highlight>
                <a:srgbClr val="FF0000"/>
              </a:highlight>
            </a:endParaRPr>
          </a:p>
        </p:txBody>
      </p:sp>
      <p:sp>
        <p:nvSpPr>
          <p:cNvPr id="12" name="Rectángulo 8">
            <a:extLst>
              <a:ext uri="{FF2B5EF4-FFF2-40B4-BE49-F238E27FC236}">
                <a16:creationId xmlns:a16="http://schemas.microsoft.com/office/drawing/2014/main" id="{118F53E8-C436-40AA-A454-5C5E037442BD}"/>
              </a:ext>
            </a:extLst>
          </p:cNvPr>
          <p:cNvSpPr/>
          <p:nvPr/>
        </p:nvSpPr>
        <p:spPr>
          <a:xfrm>
            <a:off x="1073611" y="219430"/>
            <a:ext cx="10367816" cy="4770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DM Serif Display" panose="020B0604020202020204" charset="0"/>
                <a:cs typeface="Adobe Devanagari" panose="02040503050201020203" pitchFamily="18" charset="0"/>
              </a:rPr>
              <a:t>Avances “Servicios a terceros”</a:t>
            </a:r>
            <a:endParaRPr lang="es-ES_tradnl" sz="2000" dirty="0">
              <a:solidFill>
                <a:schemeClr val="bg1"/>
              </a:solidFill>
              <a:latin typeface="DM Serif Display" panose="020B0604020202020204" charset="0"/>
              <a:cs typeface="Adobe Devanagari" panose="02040503050201020203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BC2534F-F6D4-47C2-A320-1F1BD05EA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084604"/>
              </p:ext>
            </p:extLst>
          </p:nvPr>
        </p:nvGraphicFramePr>
        <p:xfrm>
          <a:off x="1355623" y="1809532"/>
          <a:ext cx="6432752" cy="2592325"/>
        </p:xfrm>
        <a:graphic>
          <a:graphicData uri="http://schemas.openxmlformats.org/drawingml/2006/table">
            <a:tbl>
              <a:tblPr firstRow="1" firstCol="1" bandRow="1">
                <a:effectLst/>
                <a:tableStyleId>{793D81CF-94F2-401A-BA57-92F5A7B2D0C5}</a:tableStyleId>
              </a:tblPr>
              <a:tblGrid>
                <a:gridCol w="3480926">
                  <a:extLst>
                    <a:ext uri="{9D8B030D-6E8A-4147-A177-3AD203B41FA5}">
                      <a16:colId xmlns:a16="http://schemas.microsoft.com/office/drawing/2014/main" val="2428980045"/>
                    </a:ext>
                  </a:extLst>
                </a:gridCol>
                <a:gridCol w="2951826">
                  <a:extLst>
                    <a:ext uri="{9D8B030D-6E8A-4147-A177-3AD203B41FA5}">
                      <a16:colId xmlns:a16="http://schemas.microsoft.com/office/drawing/2014/main" val="301459287"/>
                    </a:ext>
                  </a:extLst>
                </a:gridCol>
              </a:tblGrid>
              <a:tr h="286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Institución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8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8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44866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U.Hipócrates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u="none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Mtra.Irma</a:t>
                      </a:r>
                      <a:r>
                        <a:rPr lang="es-ES" sz="1500" u="non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500" u="none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Baldovinos</a:t>
                      </a:r>
                      <a:r>
                        <a:rPr lang="es-ES" sz="1500" u="non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 Leyva</a:t>
                      </a:r>
                      <a:endParaRPr lang="en-US" sz="1500" u="none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8577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UAM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u="non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Dr. </a:t>
                      </a:r>
                      <a:r>
                        <a:rPr lang="es-ES" sz="1500" u="none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Jordy</a:t>
                      </a:r>
                      <a:r>
                        <a:rPr lang="es-ES" sz="1500" u="non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500" u="none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Micheli</a:t>
                      </a:r>
                      <a:r>
                        <a:rPr lang="es-ES" sz="1500" u="non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500" u="none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Thirión</a:t>
                      </a:r>
                      <a:endParaRPr lang="en-US" sz="1500" u="none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8698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U.A.d.Yucatán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u="non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Orlando Palma </a:t>
                      </a:r>
                      <a:r>
                        <a:rPr lang="es-ES" sz="1500" u="none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Marrufo</a:t>
                      </a:r>
                      <a:endParaRPr lang="en-US" sz="1500" u="none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794783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UABC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u="non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Mtro. Roberto Zamudio</a:t>
                      </a:r>
                      <a:endParaRPr lang="en-US" sz="1500" u="none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676330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U.de</a:t>
                      </a: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Guanajuato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u="non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Dr. Jesús Martínez Patiño</a:t>
                      </a:r>
                      <a:endParaRPr lang="en-US" sz="1500" u="none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652870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Instituto Tecnológico Latinoamericano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u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Francisco</a:t>
                      </a:r>
                      <a:r>
                        <a:rPr lang="es-ES" sz="1500" u="non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Ángel Acosta Benítez</a:t>
                      </a:r>
                      <a:endParaRPr lang="en-US" sz="1500" u="none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982967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Universidad </a:t>
                      </a:r>
                      <a:r>
                        <a:rPr lang="en-US" sz="1500" b="1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Autónoma</a:t>
                      </a: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del Carmen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Elizabeth May Gutiérrez</a:t>
                      </a:r>
                      <a:endParaRPr lang="en-US" sz="1500" u="none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128795"/>
                  </a:ext>
                </a:extLst>
              </a:tr>
            </a:tbl>
          </a:graphicData>
        </a:graphic>
      </p:graphicFrame>
      <p:pic>
        <p:nvPicPr>
          <p:cNvPr id="14" name="Imagen 16">
            <a:extLst>
              <a:ext uri="{FF2B5EF4-FFF2-40B4-BE49-F238E27FC236}">
                <a16:creationId xmlns:a16="http://schemas.microsoft.com/office/drawing/2014/main" id="{A171A316-DFA1-4741-94FD-1E37044F8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526" y="1853929"/>
            <a:ext cx="273986" cy="290959"/>
          </a:xfrm>
          <a:prstGeom prst="rect">
            <a:avLst/>
          </a:prstGeom>
        </p:spPr>
      </p:pic>
      <p:sp>
        <p:nvSpPr>
          <p:cNvPr id="15" name="Elipse 12">
            <a:extLst>
              <a:ext uri="{FF2B5EF4-FFF2-40B4-BE49-F238E27FC236}">
                <a16:creationId xmlns:a16="http://schemas.microsoft.com/office/drawing/2014/main" id="{94FD9BA4-B601-4DE1-A7B8-1826E24B372B}"/>
              </a:ext>
            </a:extLst>
          </p:cNvPr>
          <p:cNvSpPr/>
          <p:nvPr/>
        </p:nvSpPr>
        <p:spPr>
          <a:xfrm>
            <a:off x="152278" y="-13918"/>
            <a:ext cx="798282" cy="798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6" name="Imagen 11">
            <a:extLst>
              <a:ext uri="{FF2B5EF4-FFF2-40B4-BE49-F238E27FC236}">
                <a16:creationId xmlns:a16="http://schemas.microsoft.com/office/drawing/2014/main" id="{8D321171-3563-400F-8FF6-ADBA3A4F7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78" y="146319"/>
            <a:ext cx="508882" cy="542603"/>
          </a:xfrm>
          <a:prstGeom prst="rect">
            <a:avLst/>
          </a:prstGeom>
        </p:spPr>
      </p:pic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8AE99B63-E885-4E2B-845C-E3CF8DD762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23" y="17159"/>
            <a:ext cx="1609042" cy="103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4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25445" t="44593" b="27218"/>
          <a:stretch/>
        </p:blipFill>
        <p:spPr>
          <a:xfrm flipH="1">
            <a:off x="-1" y="0"/>
            <a:ext cx="9143999" cy="13240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88E20E-1A33-4B15-9CCD-0721BC72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14" y="700253"/>
            <a:ext cx="7090230" cy="551286"/>
          </a:xfrm>
        </p:spPr>
        <p:txBody>
          <a:bodyPr/>
          <a:lstStyle/>
          <a:p>
            <a:pPr algn="ctr"/>
            <a:r>
              <a:rPr lang="es-ES" sz="1400" dirty="0"/>
              <a:t>Líder:  UANL</a:t>
            </a:r>
            <a:br>
              <a:rPr lang="es-ES" sz="1400" dirty="0"/>
            </a:br>
            <a:r>
              <a:rPr lang="es-ES" sz="1400" dirty="0"/>
              <a:t>Mtro. Rafael Vela Tamez</a:t>
            </a:r>
            <a:br>
              <a:rPr lang="es-ES" sz="1400" dirty="0"/>
            </a:br>
            <a:br>
              <a:rPr lang="es-ES" sz="1400" dirty="0"/>
            </a:br>
            <a:br>
              <a:rPr lang="es-ES" sz="1400" dirty="0"/>
            </a:br>
            <a:endParaRPr lang="es-MX" sz="1400" dirty="0"/>
          </a:p>
        </p:txBody>
      </p:sp>
      <p:sp>
        <p:nvSpPr>
          <p:cNvPr id="18" name="Rectángulo 7">
            <a:extLst>
              <a:ext uri="{FF2B5EF4-FFF2-40B4-BE49-F238E27FC236}">
                <a16:creationId xmlns:a16="http://schemas.microsoft.com/office/drawing/2014/main" id="{368A88EE-90C9-4DAD-9993-5AF3A22CC899}"/>
              </a:ext>
            </a:extLst>
          </p:cNvPr>
          <p:cNvSpPr/>
          <p:nvPr/>
        </p:nvSpPr>
        <p:spPr>
          <a:xfrm>
            <a:off x="0" y="285648"/>
            <a:ext cx="9144000" cy="389195"/>
          </a:xfrm>
          <a:prstGeom prst="rect">
            <a:avLst/>
          </a:prstGeom>
          <a:solidFill>
            <a:srgbClr val="247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highlight>
                <a:srgbClr val="FF0000"/>
              </a:highlight>
            </a:endParaRPr>
          </a:p>
        </p:txBody>
      </p:sp>
      <p:sp>
        <p:nvSpPr>
          <p:cNvPr id="19" name="Rectángulo 8">
            <a:extLst>
              <a:ext uri="{FF2B5EF4-FFF2-40B4-BE49-F238E27FC236}">
                <a16:creationId xmlns:a16="http://schemas.microsoft.com/office/drawing/2014/main" id="{A532B6B7-97EF-45BB-8CCC-BB6D26118E2A}"/>
              </a:ext>
            </a:extLst>
          </p:cNvPr>
          <p:cNvSpPr/>
          <p:nvPr/>
        </p:nvSpPr>
        <p:spPr>
          <a:xfrm>
            <a:off x="1166525" y="285617"/>
            <a:ext cx="10367816" cy="4770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MX" sz="2000" b="1" dirty="0">
                <a:solidFill>
                  <a:schemeClr val="bg1"/>
                </a:solidFill>
                <a:cs typeface="Adobe Devanagari" panose="02040503050201020203" pitchFamily="18" charset="0"/>
              </a:rPr>
              <a:t>Grupo “Empresas universitarias”</a:t>
            </a:r>
            <a:endParaRPr lang="es-ES_tradnl" sz="2000" b="1" dirty="0">
              <a:solidFill>
                <a:schemeClr val="bg1"/>
              </a:solidFill>
              <a:cs typeface="Adobe Devanagari" panose="02040503050201020203" pitchFamily="18" charset="0"/>
            </a:endParaRPr>
          </a:p>
        </p:txBody>
      </p:sp>
      <p:sp>
        <p:nvSpPr>
          <p:cNvPr id="20" name="Elipse 9">
            <a:extLst>
              <a:ext uri="{FF2B5EF4-FFF2-40B4-BE49-F238E27FC236}">
                <a16:creationId xmlns:a16="http://schemas.microsoft.com/office/drawing/2014/main" id="{4A56C870-B070-41BD-B671-CC6995CE0BD3}"/>
              </a:ext>
            </a:extLst>
          </p:cNvPr>
          <p:cNvSpPr/>
          <p:nvPr/>
        </p:nvSpPr>
        <p:spPr>
          <a:xfrm>
            <a:off x="304800" y="135467"/>
            <a:ext cx="798282" cy="798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D33DC80-A7E8-4057-87B5-92977BADDF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060768"/>
              </p:ext>
            </p:extLst>
          </p:nvPr>
        </p:nvGraphicFramePr>
        <p:xfrm>
          <a:off x="1649543" y="1723016"/>
          <a:ext cx="6193572" cy="2585025"/>
        </p:xfrm>
        <a:graphic>
          <a:graphicData uri="http://schemas.openxmlformats.org/drawingml/2006/table">
            <a:tbl>
              <a:tblPr firstRow="1" firstCol="1" bandRow="1">
                <a:effectLst/>
                <a:tableStyleId>{793D81CF-94F2-401A-BA57-92F5A7B2D0C5}</a:tableStyleId>
              </a:tblPr>
              <a:tblGrid>
                <a:gridCol w="3351500">
                  <a:extLst>
                    <a:ext uri="{9D8B030D-6E8A-4147-A177-3AD203B41FA5}">
                      <a16:colId xmlns:a16="http://schemas.microsoft.com/office/drawing/2014/main" val="2428980045"/>
                    </a:ext>
                  </a:extLst>
                </a:gridCol>
                <a:gridCol w="2842072">
                  <a:extLst>
                    <a:ext uri="{9D8B030D-6E8A-4147-A177-3AD203B41FA5}">
                      <a16:colId xmlns:a16="http://schemas.microsoft.com/office/drawing/2014/main" val="301459287"/>
                    </a:ext>
                  </a:extLst>
                </a:gridCol>
              </a:tblGrid>
              <a:tr h="286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Institución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77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77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44866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UAEH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Hilda Campos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8577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</a:rPr>
                        <a:t>U.A.de</a:t>
                      </a: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 Yucatán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Jessica Canto 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8698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>
                          <a:solidFill>
                            <a:schemeClr val="tx1"/>
                          </a:solidFill>
                          <a:effectLst/>
                        </a:rPr>
                        <a:t>UABC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Dr. David Toledo Sarracino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794783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>
                          <a:solidFill>
                            <a:schemeClr val="tx1"/>
                          </a:solidFill>
                          <a:effectLst/>
                        </a:rPr>
                        <a:t>U.de Guanajuato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José de Jesús Jaime Galván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676330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Tec de Monterrey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Benito Sotelo Villa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652870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Instituto Tecnológico Latinoamericano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Francisco</a:t>
                      </a:r>
                      <a:r>
                        <a:rPr lang="es-ES" sz="15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Ángel Acosta Benítez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982967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Universidad </a:t>
                      </a:r>
                      <a:r>
                        <a:rPr lang="en-US" sz="1500" b="1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Autónoma</a:t>
                      </a: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del Carmen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Jorge García Ocaña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652925"/>
                  </a:ext>
                </a:extLst>
              </a:tr>
            </a:tbl>
          </a:graphicData>
        </a:graphic>
      </p:graphicFrame>
      <p:pic>
        <p:nvPicPr>
          <p:cNvPr id="22" name="Imagen 15">
            <a:extLst>
              <a:ext uri="{FF2B5EF4-FFF2-40B4-BE49-F238E27FC236}">
                <a16:creationId xmlns:a16="http://schemas.microsoft.com/office/drawing/2014/main" id="{E08441E1-47E8-4743-968A-F040A12FA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38" y="182639"/>
            <a:ext cx="516893" cy="551145"/>
          </a:xfrm>
          <a:prstGeom prst="rect">
            <a:avLst/>
          </a:prstGeom>
        </p:spPr>
      </p:pic>
      <p:pic>
        <p:nvPicPr>
          <p:cNvPr id="23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07E6F4D-28C6-40A1-AC4F-F28CA92F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47" y="61469"/>
            <a:ext cx="2323736" cy="1132460"/>
          </a:xfrm>
          <a:prstGeom prst="rect">
            <a:avLst/>
          </a:prstGeom>
        </p:spPr>
      </p:pic>
      <p:pic>
        <p:nvPicPr>
          <p:cNvPr id="24" name="Imagen 16">
            <a:extLst>
              <a:ext uri="{FF2B5EF4-FFF2-40B4-BE49-F238E27FC236}">
                <a16:creationId xmlns:a16="http://schemas.microsoft.com/office/drawing/2014/main" id="{62396251-61FD-4347-9041-CA7FFCF96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610" y="1795873"/>
            <a:ext cx="273986" cy="2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06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25445" t="44593" b="27218"/>
          <a:stretch/>
        </p:blipFill>
        <p:spPr>
          <a:xfrm flipH="1">
            <a:off x="-29029" y="-693187"/>
            <a:ext cx="9187541" cy="1944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88E20E-1A33-4B15-9CCD-0721BC72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14" y="685739"/>
            <a:ext cx="7090230" cy="551286"/>
          </a:xfrm>
        </p:spPr>
        <p:txBody>
          <a:bodyPr/>
          <a:lstStyle/>
          <a:p>
            <a:pPr algn="ctr"/>
            <a:r>
              <a:rPr lang="pt-BR" sz="1400" dirty="0"/>
              <a:t>Líder: UAM</a:t>
            </a:r>
            <a:br>
              <a:rPr lang="pt-BR" sz="1400" dirty="0"/>
            </a:br>
            <a:r>
              <a:rPr lang="pt-BR" sz="1400" dirty="0"/>
              <a:t>Dra. Martha Beatriz Mota Aragón</a:t>
            </a:r>
            <a:endParaRPr lang="es-MX" sz="1400" dirty="0"/>
          </a:p>
        </p:txBody>
      </p:sp>
      <p:sp>
        <p:nvSpPr>
          <p:cNvPr id="11" name="Rectángulo 7">
            <a:extLst>
              <a:ext uri="{FF2B5EF4-FFF2-40B4-BE49-F238E27FC236}">
                <a16:creationId xmlns:a16="http://schemas.microsoft.com/office/drawing/2014/main" id="{71C356BC-D8C7-45A2-B5A2-4DD7E7819F32}"/>
              </a:ext>
            </a:extLst>
          </p:cNvPr>
          <p:cNvSpPr/>
          <p:nvPr/>
        </p:nvSpPr>
        <p:spPr>
          <a:xfrm>
            <a:off x="-43542" y="285648"/>
            <a:ext cx="9187542" cy="389195"/>
          </a:xfrm>
          <a:prstGeom prst="rect">
            <a:avLst/>
          </a:prstGeom>
          <a:solidFill>
            <a:srgbClr val="F3B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highlight>
                <a:srgbClr val="FF0000"/>
              </a:highlight>
            </a:endParaRPr>
          </a:p>
        </p:txBody>
      </p:sp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5BEA4C88-00A2-47DE-8AA2-AF17D847D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637999"/>
              </p:ext>
            </p:extLst>
          </p:nvPr>
        </p:nvGraphicFramePr>
        <p:xfrm>
          <a:off x="632154" y="1589242"/>
          <a:ext cx="7959189" cy="3199959"/>
        </p:xfrm>
        <a:graphic>
          <a:graphicData uri="http://schemas.openxmlformats.org/drawingml/2006/table">
            <a:tbl>
              <a:tblPr firstRow="1" firstCol="1" bandRow="1">
                <a:effectLst/>
                <a:tableStyleId>{793D81CF-94F2-401A-BA57-92F5A7B2D0C5}</a:tableStyleId>
              </a:tblPr>
              <a:tblGrid>
                <a:gridCol w="4140327">
                  <a:extLst>
                    <a:ext uri="{9D8B030D-6E8A-4147-A177-3AD203B41FA5}">
                      <a16:colId xmlns:a16="http://schemas.microsoft.com/office/drawing/2014/main" val="2428980045"/>
                    </a:ext>
                  </a:extLst>
                </a:gridCol>
                <a:gridCol w="3818862">
                  <a:extLst>
                    <a:ext uri="{9D8B030D-6E8A-4147-A177-3AD203B41FA5}">
                      <a16:colId xmlns:a16="http://schemas.microsoft.com/office/drawing/2014/main" val="301459287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Institución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B5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B5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44866"/>
                  </a:ext>
                </a:extLst>
              </a:tr>
              <a:tr h="29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U. del Noreste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Mtro. René Velázquez Herrera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8577"/>
                  </a:ext>
                </a:extLst>
              </a:tr>
              <a:tr h="29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</a:rPr>
                        <a:t>U.Hipócrates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C.P.C. Alberto Reyes </a:t>
                      </a: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Berdeja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8698"/>
                  </a:ext>
                </a:extLst>
              </a:tr>
              <a:tr h="29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U.A. de Yucatán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Manuel </a:t>
                      </a:r>
                      <a:r>
                        <a:rPr lang="es-ES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Escoffié</a:t>
                      </a: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Aguilar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794783"/>
                  </a:ext>
                </a:extLst>
              </a:tr>
              <a:tr h="29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>
                          <a:solidFill>
                            <a:schemeClr val="tx1"/>
                          </a:solidFill>
                          <a:effectLst/>
                        </a:rPr>
                        <a:t>UABC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C.P.C. Bernardo Hernández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676330"/>
                  </a:ext>
                </a:extLst>
              </a:tr>
              <a:tr h="29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</a:rPr>
                        <a:t>U. de Guanajuato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José de Jesús Jaime Galván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652870"/>
                  </a:ext>
                </a:extLst>
              </a:tr>
              <a:tr h="297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Instituto Tecnológico Latinoamericano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Claudia Salas </a:t>
                      </a:r>
                      <a:r>
                        <a:rPr lang="es-ES" sz="15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Cotonieto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982967"/>
                  </a:ext>
                </a:extLst>
              </a:tr>
              <a:tr h="297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BUAP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Oscar</a:t>
                      </a:r>
                      <a:r>
                        <a:rPr lang="es-ES" sz="15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Gilbon</a:t>
                      </a:r>
                      <a:r>
                        <a:rPr lang="es-ES" sz="15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Rosette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42696"/>
                  </a:ext>
                </a:extLst>
              </a:tr>
              <a:tr h="297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Tecnológico de Monterrey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Mtra. Maria</a:t>
                      </a:r>
                      <a:r>
                        <a:rPr lang="es-ES" sz="15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Amelia Estrada Navarro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322468"/>
                  </a:ext>
                </a:extLst>
              </a:tr>
              <a:tr h="290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Universidad </a:t>
                      </a:r>
                      <a:r>
                        <a:rPr lang="en-US" sz="1500" b="1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Autónoma</a:t>
                      </a: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del Carmen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María </a:t>
                      </a:r>
                      <a:r>
                        <a:rPr lang="es-MX" sz="15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Regaida</a:t>
                      </a:r>
                      <a:r>
                        <a:rPr lang="es-MX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Domínguez </a:t>
                      </a:r>
                      <a:r>
                        <a:rPr lang="es-MX" sz="15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Balán</a:t>
                      </a:r>
                      <a:endParaRPr lang="es-MX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64422"/>
                  </a:ext>
                </a:extLst>
              </a:tr>
            </a:tbl>
          </a:graphicData>
        </a:graphic>
      </p:graphicFrame>
      <p:sp>
        <p:nvSpPr>
          <p:cNvPr id="13" name="Rectángulo 10">
            <a:extLst>
              <a:ext uri="{FF2B5EF4-FFF2-40B4-BE49-F238E27FC236}">
                <a16:creationId xmlns:a16="http://schemas.microsoft.com/office/drawing/2014/main" id="{9E64A017-1814-4DA5-93EA-B3D2B03048E6}"/>
              </a:ext>
            </a:extLst>
          </p:cNvPr>
          <p:cNvSpPr/>
          <p:nvPr/>
        </p:nvSpPr>
        <p:spPr>
          <a:xfrm>
            <a:off x="956062" y="317470"/>
            <a:ext cx="10367816" cy="4770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MX" sz="1700" dirty="0">
                <a:solidFill>
                  <a:schemeClr val="bg1"/>
                </a:solidFill>
                <a:latin typeface="DM Serif Display" panose="020B0604020202020204" charset="0"/>
                <a:cs typeface="Adobe Devanagari" panose="02040503050201020203" pitchFamily="18" charset="0"/>
              </a:rPr>
              <a:t>Grupos “Oportunidades fiscales y fondos patrimoniales ”</a:t>
            </a:r>
            <a:endParaRPr lang="es-ES_tradnl" sz="1700" dirty="0">
              <a:solidFill>
                <a:schemeClr val="bg1"/>
              </a:solidFill>
              <a:latin typeface="DM Serif Display" panose="020B0604020202020204" charset="0"/>
              <a:cs typeface="Adobe Devanagari" panose="02040503050201020203" pitchFamily="18" charset="0"/>
            </a:endParaRPr>
          </a:p>
        </p:txBody>
      </p:sp>
      <p:sp>
        <p:nvSpPr>
          <p:cNvPr id="14" name="Elipse 11">
            <a:extLst>
              <a:ext uri="{FF2B5EF4-FFF2-40B4-BE49-F238E27FC236}">
                <a16:creationId xmlns:a16="http://schemas.microsoft.com/office/drawing/2014/main" id="{53C2E0C9-5331-4EC1-8741-666E68BD4B85}"/>
              </a:ext>
            </a:extLst>
          </p:cNvPr>
          <p:cNvSpPr/>
          <p:nvPr/>
        </p:nvSpPr>
        <p:spPr>
          <a:xfrm>
            <a:off x="141748" y="135467"/>
            <a:ext cx="798282" cy="798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1B5631F-7EAB-46E5-909F-5CE6A65A10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441" y="701211"/>
            <a:ext cx="2295565" cy="519224"/>
          </a:xfrm>
          <a:prstGeom prst="rect">
            <a:avLst/>
          </a:prstGeom>
        </p:spPr>
      </p:pic>
      <p:pic>
        <p:nvPicPr>
          <p:cNvPr id="16" name="Imagen 17">
            <a:extLst>
              <a:ext uri="{FF2B5EF4-FFF2-40B4-BE49-F238E27FC236}">
                <a16:creationId xmlns:a16="http://schemas.microsoft.com/office/drawing/2014/main" id="{2D7FCC80-5BF1-4AD1-9E28-6AA936AE8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694" y="1653676"/>
            <a:ext cx="273986" cy="290959"/>
          </a:xfrm>
          <a:prstGeom prst="rect">
            <a:avLst/>
          </a:prstGeom>
        </p:spPr>
      </p:pic>
      <p:pic>
        <p:nvPicPr>
          <p:cNvPr id="17" name="Imagen 2">
            <a:extLst>
              <a:ext uri="{FF2B5EF4-FFF2-40B4-BE49-F238E27FC236}">
                <a16:creationId xmlns:a16="http://schemas.microsoft.com/office/drawing/2014/main" id="{9273C518-802B-4038-A94F-D9AB9EE1E8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96" y="272948"/>
            <a:ext cx="563760" cy="6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51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25445" t="44593" b="27218"/>
          <a:stretch/>
        </p:blipFill>
        <p:spPr>
          <a:xfrm flipH="1">
            <a:off x="-68779" y="-1"/>
            <a:ext cx="9281555" cy="12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88E20E-1A33-4B15-9CCD-0721BC72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14" y="685739"/>
            <a:ext cx="7090230" cy="551286"/>
          </a:xfrm>
        </p:spPr>
        <p:txBody>
          <a:bodyPr/>
          <a:lstStyle/>
          <a:p>
            <a:pPr algn="ctr"/>
            <a:r>
              <a:rPr lang="pt-BR" sz="1400" dirty="0"/>
              <a:t>Líder: Instituto Politécnico Nacional</a:t>
            </a:r>
            <a:br>
              <a:rPr lang="pt-BR" sz="1400" dirty="0"/>
            </a:br>
            <a:r>
              <a:rPr lang="pt-BR" sz="1400" dirty="0"/>
              <a:t>Dr. Juan Aranda</a:t>
            </a:r>
          </a:p>
        </p:txBody>
      </p:sp>
      <p:sp>
        <p:nvSpPr>
          <p:cNvPr id="18" name="Rectángulo 4">
            <a:extLst>
              <a:ext uri="{FF2B5EF4-FFF2-40B4-BE49-F238E27FC236}">
                <a16:creationId xmlns:a16="http://schemas.microsoft.com/office/drawing/2014/main" id="{85C7C0F0-E608-4547-ACFD-EB35C4F9FD8F}"/>
              </a:ext>
            </a:extLst>
          </p:cNvPr>
          <p:cNvSpPr/>
          <p:nvPr/>
        </p:nvSpPr>
        <p:spPr>
          <a:xfrm>
            <a:off x="61472" y="285648"/>
            <a:ext cx="9151305" cy="389195"/>
          </a:xfrm>
          <a:prstGeom prst="rect">
            <a:avLst/>
          </a:prstGeom>
          <a:solidFill>
            <a:srgbClr val="7B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highlight>
                <a:srgbClr val="FF0000"/>
              </a:highlight>
            </a:endParaRPr>
          </a:p>
        </p:txBody>
      </p:sp>
      <p:sp>
        <p:nvSpPr>
          <p:cNvPr id="19" name="Rectángulo 5">
            <a:extLst>
              <a:ext uri="{FF2B5EF4-FFF2-40B4-BE49-F238E27FC236}">
                <a16:creationId xmlns:a16="http://schemas.microsoft.com/office/drawing/2014/main" id="{7CB4CFF6-A87F-4DE4-AE9C-AA9D209BA69B}"/>
              </a:ext>
            </a:extLst>
          </p:cNvPr>
          <p:cNvSpPr/>
          <p:nvPr/>
        </p:nvSpPr>
        <p:spPr>
          <a:xfrm>
            <a:off x="1166525" y="285617"/>
            <a:ext cx="10367816" cy="4770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MX" sz="2000" b="1" dirty="0">
                <a:solidFill>
                  <a:schemeClr val="bg1"/>
                </a:solidFill>
                <a:cs typeface="Adobe Devanagari" panose="02040503050201020203" pitchFamily="18" charset="0"/>
              </a:rPr>
              <a:t>Grupo “Uso eficiente de energía”</a:t>
            </a:r>
            <a:endParaRPr lang="es-ES_tradnl" sz="2000" b="1" dirty="0">
              <a:solidFill>
                <a:schemeClr val="bg1"/>
              </a:solidFill>
              <a:cs typeface="Adobe Devanagari" panose="02040503050201020203" pitchFamily="18" charset="0"/>
            </a:endParaRPr>
          </a:p>
        </p:txBody>
      </p:sp>
      <p:pic>
        <p:nvPicPr>
          <p:cNvPr id="20" name="Picture 2" descr="http://3.bp.blogspot.com/_DaZydELpWxA/S2SkttbyYeI/AAAAAAAAAWE/xmtCUrOkNAw/s320/abs12cb3.gif">
            <a:extLst>
              <a:ext uri="{FF2B5EF4-FFF2-40B4-BE49-F238E27FC236}">
                <a16:creationId xmlns:a16="http://schemas.microsoft.com/office/drawing/2014/main" id="{B8E79F82-535A-49A5-BAED-4D57347C7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7177" r="28501" b="3232"/>
          <a:stretch/>
        </p:blipFill>
        <p:spPr bwMode="auto">
          <a:xfrm>
            <a:off x="7525789" y="117699"/>
            <a:ext cx="1054215" cy="98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10">
            <a:extLst>
              <a:ext uri="{FF2B5EF4-FFF2-40B4-BE49-F238E27FC236}">
                <a16:creationId xmlns:a16="http://schemas.microsoft.com/office/drawing/2014/main" id="{EA3DE748-CCFF-45AD-9256-C7842E0B6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340163"/>
              </p:ext>
            </p:extLst>
          </p:nvPr>
        </p:nvGraphicFramePr>
        <p:xfrm>
          <a:off x="1201214" y="2034616"/>
          <a:ext cx="6891913" cy="2320291"/>
        </p:xfrm>
        <a:graphic>
          <a:graphicData uri="http://schemas.openxmlformats.org/drawingml/2006/table">
            <a:tbl>
              <a:tblPr firstRow="1" firstCol="1" bandRow="1">
                <a:effectLst/>
                <a:tableStyleId>{793D81CF-94F2-401A-BA57-92F5A7B2D0C5}</a:tableStyleId>
              </a:tblPr>
              <a:tblGrid>
                <a:gridCol w="3729390">
                  <a:extLst>
                    <a:ext uri="{9D8B030D-6E8A-4147-A177-3AD203B41FA5}">
                      <a16:colId xmlns:a16="http://schemas.microsoft.com/office/drawing/2014/main" val="2428980045"/>
                    </a:ext>
                  </a:extLst>
                </a:gridCol>
                <a:gridCol w="3162523">
                  <a:extLst>
                    <a:ext uri="{9D8B030D-6E8A-4147-A177-3AD203B41FA5}">
                      <a16:colId xmlns:a16="http://schemas.microsoft.com/office/drawing/2014/main" val="3014592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Institución</a:t>
                      </a:r>
                      <a:endParaRPr lang="en-US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44866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Tecnológico de Monterrey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Dra. Delia Gutiérrez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8577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Universidad Autónoma Metropolitana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 Juan Ambriz García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8698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Universidad</a:t>
                      </a:r>
                      <a:r>
                        <a:rPr lang="es-ES" sz="15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Tecnológica de Hermosillo Sonora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Mtro. Carlos Adán Castillo</a:t>
                      </a:r>
                      <a:r>
                        <a:rPr lang="es-ES" sz="15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Ortiz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048759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Universidad Tecnológica de Tula </a:t>
                      </a:r>
                      <a:r>
                        <a:rPr lang="es-ES" sz="15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Tepejí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Mtra. Belén Aguilar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892846"/>
                  </a:ext>
                </a:extLst>
              </a:tr>
              <a:tr h="38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Universidad </a:t>
                      </a:r>
                      <a:r>
                        <a:rPr lang="en-US" sz="1500" b="1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Autónoma</a:t>
                      </a:r>
                      <a:r>
                        <a:rPr lang="en-US" sz="15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del Carmen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César Antonio </a:t>
                      </a:r>
                      <a:r>
                        <a:rPr lang="es-MX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Cimá</a:t>
                      </a:r>
                      <a:r>
                        <a:rPr lang="es-MX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5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Mukul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296568"/>
                  </a:ext>
                </a:extLst>
              </a:tr>
            </a:tbl>
          </a:graphicData>
        </a:graphic>
      </p:graphicFrame>
      <p:sp>
        <p:nvSpPr>
          <p:cNvPr id="24" name="Elipse 11">
            <a:extLst>
              <a:ext uri="{FF2B5EF4-FFF2-40B4-BE49-F238E27FC236}">
                <a16:creationId xmlns:a16="http://schemas.microsoft.com/office/drawing/2014/main" id="{0CF67335-F31B-4D45-9298-90935D5567FF}"/>
              </a:ext>
            </a:extLst>
          </p:cNvPr>
          <p:cNvSpPr/>
          <p:nvPr/>
        </p:nvSpPr>
        <p:spPr>
          <a:xfrm>
            <a:off x="315967" y="81104"/>
            <a:ext cx="798282" cy="798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3" name="Gráfico 11" descr="Sustainability con relleno sólido">
            <a:extLst>
              <a:ext uri="{FF2B5EF4-FFF2-40B4-BE49-F238E27FC236}">
                <a16:creationId xmlns:a16="http://schemas.microsoft.com/office/drawing/2014/main" id="{9FDA765D-1EB3-4167-B6C6-BF29EE73F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866" y="285617"/>
            <a:ext cx="405199" cy="407071"/>
          </a:xfrm>
          <a:prstGeom prst="rect">
            <a:avLst/>
          </a:prstGeom>
        </p:spPr>
      </p:pic>
      <p:pic>
        <p:nvPicPr>
          <p:cNvPr id="25" name="Imagen 17">
            <a:extLst>
              <a:ext uri="{FF2B5EF4-FFF2-40B4-BE49-F238E27FC236}">
                <a16:creationId xmlns:a16="http://schemas.microsoft.com/office/drawing/2014/main" id="{1005F7F7-7EAF-4FB5-BE94-E796E77D7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433" y="2110263"/>
            <a:ext cx="273986" cy="2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5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B738C-8C1C-489D-8D6B-2B66F6788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2141" y="599451"/>
            <a:ext cx="3978810" cy="454408"/>
          </a:xfrm>
        </p:spPr>
        <p:txBody>
          <a:bodyPr/>
          <a:lstStyle/>
          <a:p>
            <a:pPr algn="ctr"/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Asuntos Generales</a:t>
            </a:r>
          </a:p>
        </p:txBody>
      </p:sp>
      <p:sp>
        <p:nvSpPr>
          <p:cNvPr id="3" name="Google Shape;175;p31">
            <a:extLst>
              <a:ext uri="{FF2B5EF4-FFF2-40B4-BE49-F238E27FC236}">
                <a16:creationId xmlns:a16="http://schemas.microsoft.com/office/drawing/2014/main" id="{3959FDFD-7E09-46A7-A20D-3B77F7C066D8}"/>
              </a:ext>
            </a:extLst>
          </p:cNvPr>
          <p:cNvSpPr/>
          <p:nvPr/>
        </p:nvSpPr>
        <p:spPr>
          <a:xfrm flipH="1">
            <a:off x="0" y="-9774"/>
            <a:ext cx="2030700" cy="1479000"/>
          </a:xfrm>
          <a:prstGeom prst="rect">
            <a:avLst/>
          </a:prstGeom>
          <a:solidFill>
            <a:srgbClr val="5E33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E3344"/>
              </a:solidFill>
            </a:endParaRPr>
          </a:p>
        </p:txBody>
      </p:sp>
      <p:sp>
        <p:nvSpPr>
          <p:cNvPr id="4" name="Google Shape;177;p31">
            <a:extLst>
              <a:ext uri="{FF2B5EF4-FFF2-40B4-BE49-F238E27FC236}">
                <a16:creationId xmlns:a16="http://schemas.microsoft.com/office/drawing/2014/main" id="{F7DD242F-A88D-4F8F-B7DC-B294DD2EC93C}"/>
              </a:ext>
            </a:extLst>
          </p:cNvPr>
          <p:cNvSpPr/>
          <p:nvPr/>
        </p:nvSpPr>
        <p:spPr>
          <a:xfrm flipH="1">
            <a:off x="647881" y="867043"/>
            <a:ext cx="4790700" cy="25383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9ADC5C-41C0-45B7-AA3B-C9F14009511C}"/>
              </a:ext>
            </a:extLst>
          </p:cNvPr>
          <p:cNvSpPr txBox="1"/>
          <p:nvPr/>
        </p:nvSpPr>
        <p:spPr>
          <a:xfrm>
            <a:off x="647881" y="1984698"/>
            <a:ext cx="7466458" cy="117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MX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1.- Renovación y actualización de sitio web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2.- Actualización de Directorio</a:t>
            </a:r>
          </a:p>
        </p:txBody>
      </p:sp>
    </p:spTree>
    <p:extLst>
      <p:ext uri="{BB962C8B-B14F-4D97-AF65-F5344CB8AC3E}">
        <p14:creationId xmlns:p14="http://schemas.microsoft.com/office/powerpoint/2010/main" val="1262232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/>
          <p:nvPr/>
        </p:nvSpPr>
        <p:spPr>
          <a:xfrm flipH="1">
            <a:off x="0" y="-33609"/>
            <a:ext cx="2030700" cy="1479000"/>
          </a:xfrm>
          <a:prstGeom prst="rect">
            <a:avLst/>
          </a:prstGeom>
          <a:solidFill>
            <a:srgbClr val="5E33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E3344"/>
              </a:solidFill>
            </a:endParaRPr>
          </a:p>
        </p:txBody>
      </p:sp>
      <p:sp>
        <p:nvSpPr>
          <p:cNvPr id="177" name="Google Shape;177;p31"/>
          <p:cNvSpPr/>
          <p:nvPr/>
        </p:nvSpPr>
        <p:spPr>
          <a:xfrm flipH="1">
            <a:off x="709204" y="939783"/>
            <a:ext cx="4790700" cy="25383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 flipH="1">
            <a:off x="177800" y="2208933"/>
            <a:ext cx="43942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temas </a:t>
            </a:r>
            <a:br>
              <a:rPr lang="es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 gustaría profundizar en  </a:t>
            </a:r>
            <a:br>
              <a:rPr lang="es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siguiente reunión?</a:t>
            </a:r>
            <a:endParaRPr b="1" dirty="0">
              <a:solidFill>
                <a:srgbClr val="5E33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236731-2685-4800-991E-70B84E7CB99D}"/>
              </a:ext>
            </a:extLst>
          </p:cNvPr>
          <p:cNvGrpSpPr/>
          <p:nvPr/>
        </p:nvGrpSpPr>
        <p:grpSpPr>
          <a:xfrm>
            <a:off x="4699597" y="1730775"/>
            <a:ext cx="3655577" cy="2807707"/>
            <a:chOff x="4358325" y="1730775"/>
            <a:chExt cx="3996850" cy="2995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478B0A-5BAD-425C-B71E-BAAB18919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325" y="1730775"/>
              <a:ext cx="3996850" cy="29954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29D8B5-39AD-4E91-B16F-FBC14FE62239}"/>
                </a:ext>
              </a:extLst>
            </p:cNvPr>
            <p:cNvSpPr/>
            <p:nvPr/>
          </p:nvSpPr>
          <p:spPr>
            <a:xfrm>
              <a:off x="6105525" y="3252533"/>
              <a:ext cx="638175" cy="1243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360F39-2323-41DE-BB28-0BED26B11123}"/>
                </a:ext>
              </a:extLst>
            </p:cNvPr>
            <p:cNvSpPr txBox="1"/>
            <p:nvPr/>
          </p:nvSpPr>
          <p:spPr>
            <a:xfrm>
              <a:off x="5883292" y="2769045"/>
              <a:ext cx="1466169" cy="673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br>
                <a:rPr lang="es-MX" sz="2000" b="1" dirty="0"/>
              </a:br>
              <a:r>
                <a:rPr lang="es-MX" sz="1500" b="1" i="0" dirty="0">
                  <a:solidFill>
                    <a:srgbClr val="252B36"/>
                  </a:solidFill>
                  <a:effectLst/>
                  <a:latin typeface="MentiText"/>
                </a:rPr>
                <a:t>9178957</a:t>
              </a:r>
              <a:endParaRPr lang="es-MX" sz="1500" dirty="0"/>
            </a:p>
          </p:txBody>
        </p:sp>
      </p:grpSp>
      <p:sp>
        <p:nvSpPr>
          <p:cNvPr id="15" name="Google Shape;186;p32">
            <a:extLst>
              <a:ext uri="{FF2B5EF4-FFF2-40B4-BE49-F238E27FC236}">
                <a16:creationId xmlns:a16="http://schemas.microsoft.com/office/drawing/2014/main" id="{7489EC83-EA39-471A-A5EE-D01FF09931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80891" y="270332"/>
            <a:ext cx="2354867" cy="539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u="sng" dirty="0">
                <a:solidFill>
                  <a:srgbClr val="5E3344"/>
                </a:solidFill>
              </a:rPr>
              <a:t>m</a:t>
            </a:r>
            <a:r>
              <a:rPr lang="es-MX" sz="2800" u="sng" dirty="0">
                <a:solidFill>
                  <a:srgbClr val="5E3344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enti.com</a:t>
            </a:r>
            <a:endParaRPr sz="2800" u="sng" dirty="0">
              <a:solidFill>
                <a:srgbClr val="5E3344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4689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48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t="11237"/>
          <a:stretch/>
        </p:blipFill>
        <p:spPr>
          <a:xfrm>
            <a:off x="-34861" y="-13436"/>
            <a:ext cx="3869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8"/>
          <p:cNvSpPr txBox="1">
            <a:spLocks noGrp="1"/>
          </p:cNvSpPr>
          <p:nvPr>
            <p:ph type="subTitle" idx="4"/>
          </p:nvPr>
        </p:nvSpPr>
        <p:spPr>
          <a:xfrm>
            <a:off x="4150815" y="4340819"/>
            <a:ext cx="3294236" cy="604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 de </a:t>
            </a:r>
            <a:r>
              <a:rPr lang="en-US" sz="14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registro</a:t>
            </a: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1400" b="1" dirty="0">
                <a:solidFill>
                  <a:srgbClr val="7B00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https://bit.ly/registrorednacional</a:t>
            </a:r>
          </a:p>
        </p:txBody>
      </p:sp>
      <p:sp>
        <p:nvSpPr>
          <p:cNvPr id="530" name="Google Shape;530;p48"/>
          <p:cNvSpPr txBox="1">
            <a:spLocks noGrp="1"/>
          </p:cNvSpPr>
          <p:nvPr>
            <p:ph type="ctrTitle" idx="5"/>
          </p:nvPr>
        </p:nvSpPr>
        <p:spPr>
          <a:xfrm>
            <a:off x="4150353" y="4024509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Registro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subTitle" idx="1"/>
          </p:nvPr>
        </p:nvSpPr>
        <p:spPr>
          <a:xfrm>
            <a:off x="4127077" y="846177"/>
            <a:ext cx="3317974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Pedro Castillo Novoa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Coordinador Nacional de la Red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pedro.castillo.novoa@tec.mx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red.recursos@anuies.mx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Benito Sotelo Villa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Secretario Técnico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benito.sotelo@tec.mx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red.recursos@anuies.mx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solidFill>
                <a:schemeClr val="dk1"/>
              </a:solidFill>
            </a:endParaRPr>
          </a:p>
        </p:txBody>
      </p:sp>
      <p:sp>
        <p:nvSpPr>
          <p:cNvPr id="534" name="Google Shape;534;p48"/>
          <p:cNvSpPr txBox="1">
            <a:spLocks noGrp="1"/>
          </p:cNvSpPr>
          <p:nvPr>
            <p:ph type="ctrTitle"/>
          </p:nvPr>
        </p:nvSpPr>
        <p:spPr>
          <a:xfrm>
            <a:off x="4127077" y="360519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chemeClr val="dk1"/>
                </a:solidFill>
              </a:rPr>
              <a:t>Contacto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49" name="Marcador de contenido 2">
            <a:extLst>
              <a:ext uri="{FF2B5EF4-FFF2-40B4-BE49-F238E27FC236}">
                <a16:creationId xmlns:a16="http://schemas.microsoft.com/office/drawing/2014/main" id="{8B099C9E-E559-4BD6-95B4-C720D436554E}"/>
              </a:ext>
            </a:extLst>
          </p:cNvPr>
          <p:cNvSpPr txBox="1">
            <a:spLocks/>
          </p:cNvSpPr>
          <p:nvPr/>
        </p:nvSpPr>
        <p:spPr>
          <a:xfrm>
            <a:off x="303511" y="327761"/>
            <a:ext cx="3530728" cy="252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Fecha, lugar y hora de la próxima reunión</a:t>
            </a:r>
          </a:p>
        </p:txBody>
      </p:sp>
      <p:pic>
        <p:nvPicPr>
          <p:cNvPr id="50" name="Imagen 3">
            <a:extLst>
              <a:ext uri="{FF2B5EF4-FFF2-40B4-BE49-F238E27FC236}">
                <a16:creationId xmlns:a16="http://schemas.microsoft.com/office/drawing/2014/main" id="{E7E487C1-D125-46D6-A7A8-CA2DAC885D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975" y="1122459"/>
            <a:ext cx="559230" cy="596288"/>
          </a:xfrm>
          <a:prstGeom prst="rect">
            <a:avLst/>
          </a:prstGeom>
        </p:spPr>
      </p:pic>
      <p:pic>
        <p:nvPicPr>
          <p:cNvPr id="51" name="Imagen 11">
            <a:extLst>
              <a:ext uri="{FF2B5EF4-FFF2-40B4-BE49-F238E27FC236}">
                <a16:creationId xmlns:a16="http://schemas.microsoft.com/office/drawing/2014/main" id="{EAE6CF81-0FB8-46E7-AEA6-548095EAB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197" y="2453993"/>
            <a:ext cx="559231" cy="596289"/>
          </a:xfrm>
          <a:prstGeom prst="rect">
            <a:avLst/>
          </a:prstGeom>
        </p:spPr>
      </p:pic>
      <p:sp>
        <p:nvSpPr>
          <p:cNvPr id="52" name="Marcador de contenido 2">
            <a:extLst>
              <a:ext uri="{FF2B5EF4-FFF2-40B4-BE49-F238E27FC236}">
                <a16:creationId xmlns:a16="http://schemas.microsoft.com/office/drawing/2014/main" id="{7B53C5BF-C66F-4EC6-BF4A-373996FEDBEF}"/>
              </a:ext>
            </a:extLst>
          </p:cNvPr>
          <p:cNvSpPr txBox="1">
            <a:spLocks/>
          </p:cNvSpPr>
          <p:nvPr/>
        </p:nvSpPr>
        <p:spPr>
          <a:xfrm>
            <a:off x="127017" y="2612375"/>
            <a:ext cx="3545343" cy="196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Sitio web</a:t>
            </a:r>
            <a:b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18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600" u="sng" dirty="0">
                <a:solidFill>
                  <a:srgbClr val="852238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http://redrecursos.anuies.fese.mx/</a:t>
            </a:r>
            <a:endParaRPr lang="en-US" sz="1600" dirty="0">
              <a:solidFill>
                <a:srgbClr val="8522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s-ES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s-ES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dobe Devanagari" panose="02040503050201020203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s-ES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dobe Devanagari" panose="02040503050201020203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F4D6CE-5B9C-4A7B-965A-ABADE7A361B4}"/>
              </a:ext>
            </a:extLst>
          </p:cNvPr>
          <p:cNvSpPr txBox="1"/>
          <p:nvPr/>
        </p:nvSpPr>
        <p:spPr>
          <a:xfrm>
            <a:off x="-350975" y="1284516"/>
            <a:ext cx="4591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400" b="1" dirty="0">
                <a:solidFill>
                  <a:srgbClr val="5E3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dobe Devanagari" panose="02040503050201020203" pitchFamily="18" charset="0"/>
              </a:rPr>
              <a:t>05 de Mayo 2021</a:t>
            </a:r>
          </a:p>
        </p:txBody>
      </p:sp>
      <p:cxnSp>
        <p:nvCxnSpPr>
          <p:cNvPr id="55" name="Conector recto 7">
            <a:extLst>
              <a:ext uri="{FF2B5EF4-FFF2-40B4-BE49-F238E27FC236}">
                <a16:creationId xmlns:a16="http://schemas.microsoft.com/office/drawing/2014/main" id="{749F1DB5-8BF9-4AA1-9DDE-38849DBFD129}"/>
              </a:ext>
            </a:extLst>
          </p:cNvPr>
          <p:cNvCxnSpPr>
            <a:cxnSpLocks/>
          </p:cNvCxnSpPr>
          <p:nvPr/>
        </p:nvCxnSpPr>
        <p:spPr>
          <a:xfrm>
            <a:off x="127017" y="2056175"/>
            <a:ext cx="3428999" cy="0"/>
          </a:xfrm>
          <a:prstGeom prst="line">
            <a:avLst/>
          </a:prstGeom>
          <a:ln>
            <a:solidFill>
              <a:srgbClr val="852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n 11">
            <a:extLst>
              <a:ext uri="{FF2B5EF4-FFF2-40B4-BE49-F238E27FC236}">
                <a16:creationId xmlns:a16="http://schemas.microsoft.com/office/drawing/2014/main" id="{3ED238CA-B91A-4920-8E7E-1C30347694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" y="3829350"/>
            <a:ext cx="3666175" cy="1189667"/>
          </a:xfrm>
          <a:prstGeom prst="rect">
            <a:avLst/>
          </a:prstGeom>
        </p:spPr>
      </p:pic>
      <p:pic>
        <p:nvPicPr>
          <p:cNvPr id="60" name="Picture 59" descr="Qr code&#10;&#10;Description automatically generated">
            <a:extLst>
              <a:ext uri="{FF2B5EF4-FFF2-40B4-BE49-F238E27FC236}">
                <a16:creationId xmlns:a16="http://schemas.microsoft.com/office/drawing/2014/main" id="{D25B1190-1CE4-4257-8127-3FC8F5B187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15" y="1934675"/>
            <a:ext cx="1749186" cy="17491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52374D18-EEB6-427D-8BB8-5B296884E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2" b="842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3F0AC9-8B86-4746-ADE8-81B12406250C}"/>
              </a:ext>
            </a:extLst>
          </p:cNvPr>
          <p:cNvSpPr/>
          <p:nvPr/>
        </p:nvSpPr>
        <p:spPr>
          <a:xfrm>
            <a:off x="0" y="-39545"/>
            <a:ext cx="9144000" cy="5143500"/>
          </a:xfrm>
          <a:prstGeom prst="rect">
            <a:avLst/>
          </a:prstGeom>
          <a:solidFill>
            <a:srgbClr val="5E3344">
              <a:alpha val="46000"/>
            </a:srgbClr>
          </a:solidFill>
          <a:ln>
            <a:solidFill>
              <a:srgbClr val="5E3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F4BE8F0D-6E11-476C-8782-7164CD070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" y="484408"/>
            <a:ext cx="6673669" cy="2087342"/>
          </a:xfrm>
          <a:prstGeom prst="rect">
            <a:avLst/>
          </a:prstGeom>
        </p:spPr>
      </p:pic>
      <p:pic>
        <p:nvPicPr>
          <p:cNvPr id="6" name="Imagen 13">
            <a:extLst>
              <a:ext uri="{FF2B5EF4-FFF2-40B4-BE49-F238E27FC236}">
                <a16:creationId xmlns:a16="http://schemas.microsoft.com/office/drawing/2014/main" id="{B901C8EB-A560-47E0-BC70-4D17D3A6D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3566362"/>
            <a:ext cx="1228960" cy="138210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304AE29-EF1A-4DE5-B0AF-92CAFAED6030}"/>
              </a:ext>
            </a:extLst>
          </p:cNvPr>
          <p:cNvSpPr/>
          <p:nvPr/>
        </p:nvSpPr>
        <p:spPr>
          <a:xfrm>
            <a:off x="278674" y="4105094"/>
            <a:ext cx="4917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cs typeface="Calibri" panose="020F0502020204030204" pitchFamily="34" charset="0"/>
              </a:rPr>
              <a:t>Vigésima Primera Reunión</a:t>
            </a:r>
          </a:p>
          <a:p>
            <a:endParaRPr lang="es-MX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r>
              <a:rPr lang="es-MX" sz="2000" dirty="0">
                <a:solidFill>
                  <a:schemeClr val="bg1"/>
                </a:solidFill>
                <a:cs typeface="Calibri" panose="020F0502020204030204" pitchFamily="34" charset="0"/>
              </a:rPr>
              <a:t>Abril 2021</a:t>
            </a:r>
            <a:endParaRPr lang="es-ES_tradnl" sz="2000" dirty="0">
              <a:solidFill>
                <a:schemeClr val="bg1"/>
              </a:solidFill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B5DF6E6-4E21-46AC-BB2C-4B12F59BA668}"/>
              </a:ext>
            </a:extLst>
          </p:cNvPr>
          <p:cNvCxnSpPr>
            <a:cxnSpLocks/>
          </p:cNvCxnSpPr>
          <p:nvPr/>
        </p:nvCxnSpPr>
        <p:spPr>
          <a:xfrm>
            <a:off x="278674" y="4024924"/>
            <a:ext cx="4917440" cy="0"/>
          </a:xfrm>
          <a:prstGeom prst="line">
            <a:avLst/>
          </a:prstGeom>
          <a:ln>
            <a:solidFill>
              <a:srgbClr val="FBF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21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53;p30">
            <a:extLst>
              <a:ext uri="{FF2B5EF4-FFF2-40B4-BE49-F238E27FC236}">
                <a16:creationId xmlns:a16="http://schemas.microsoft.com/office/drawing/2014/main" id="{EF41E707-6473-40F5-87AE-F97046A6D058}"/>
              </a:ext>
            </a:extLst>
          </p:cNvPr>
          <p:cNvSpPr txBox="1">
            <a:spLocks/>
          </p:cNvSpPr>
          <p:nvPr/>
        </p:nvSpPr>
        <p:spPr>
          <a:xfrm>
            <a:off x="6573958" y="2224136"/>
            <a:ext cx="238539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ES" dirty="0">
                <a:solidFill>
                  <a:schemeClr val="tx1"/>
                </a:solidFill>
                <a:latin typeface="DM Serif Display" panose="020B0604020202020204" charset="0"/>
              </a:rPr>
              <a:t>Avances y/o actividades de los grupos de trabajo</a:t>
            </a:r>
          </a:p>
        </p:txBody>
      </p:sp>
      <p:sp>
        <p:nvSpPr>
          <p:cNvPr id="18" name="Google Shape;154;p30">
            <a:extLst>
              <a:ext uri="{FF2B5EF4-FFF2-40B4-BE49-F238E27FC236}">
                <a16:creationId xmlns:a16="http://schemas.microsoft.com/office/drawing/2014/main" id="{5B199077-78BC-4E92-B824-BFAFCCB13809}"/>
              </a:ext>
            </a:extLst>
          </p:cNvPr>
          <p:cNvSpPr txBox="1">
            <a:spLocks/>
          </p:cNvSpPr>
          <p:nvPr/>
        </p:nvSpPr>
        <p:spPr>
          <a:xfrm>
            <a:off x="7854900" y="1540495"/>
            <a:ext cx="564106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" sz="2800" dirty="0">
                <a:solidFill>
                  <a:schemeClr val="tx1"/>
                </a:solidFill>
                <a:latin typeface="DM Serif Display" panose="020B0604020202020204" charset="0"/>
              </a:rPr>
              <a:t>3</a:t>
            </a:r>
          </a:p>
        </p:txBody>
      </p:sp>
      <p:sp>
        <p:nvSpPr>
          <p:cNvPr id="19" name="Google Shape;155;p30">
            <a:extLst>
              <a:ext uri="{FF2B5EF4-FFF2-40B4-BE49-F238E27FC236}">
                <a16:creationId xmlns:a16="http://schemas.microsoft.com/office/drawing/2014/main" id="{92736602-2D9D-42DD-8F26-BCF468217808}"/>
              </a:ext>
            </a:extLst>
          </p:cNvPr>
          <p:cNvSpPr txBox="1">
            <a:spLocks/>
          </p:cNvSpPr>
          <p:nvPr/>
        </p:nvSpPr>
        <p:spPr>
          <a:xfrm>
            <a:off x="3849236" y="168553"/>
            <a:ext cx="2557595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4000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0" name="Google Shape;156;p30">
            <a:extLst>
              <a:ext uri="{FF2B5EF4-FFF2-40B4-BE49-F238E27FC236}">
                <a16:creationId xmlns:a16="http://schemas.microsoft.com/office/drawing/2014/main" id="{25B76480-E53C-408F-8725-DB54F8F5B553}"/>
              </a:ext>
            </a:extLst>
          </p:cNvPr>
          <p:cNvSpPr txBox="1">
            <a:spLocks/>
          </p:cNvSpPr>
          <p:nvPr/>
        </p:nvSpPr>
        <p:spPr>
          <a:xfrm>
            <a:off x="2869492" y="2202425"/>
            <a:ext cx="1170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r"/>
            <a:r>
              <a:rPr lang="es-MX" sz="1400" dirty="0">
                <a:solidFill>
                  <a:schemeClr val="tx1"/>
                </a:solidFill>
                <a:latin typeface="DM Serif Display" panose="020B0604020202020204" charset="0"/>
              </a:rPr>
              <a:t>Bienvenida</a:t>
            </a:r>
            <a:br>
              <a:rPr lang="es-MX" sz="1400" dirty="0">
                <a:latin typeface="DM Serif Display" panose="020B0604020202020204" charset="0"/>
              </a:rPr>
            </a:br>
            <a:endParaRPr lang="es-MX" sz="1400" dirty="0">
              <a:latin typeface="DM Serif Display" panose="020B0604020202020204" charset="0"/>
            </a:endParaRPr>
          </a:p>
        </p:txBody>
      </p:sp>
      <p:sp>
        <p:nvSpPr>
          <p:cNvPr id="21" name="Google Shape;158;p30">
            <a:extLst>
              <a:ext uri="{FF2B5EF4-FFF2-40B4-BE49-F238E27FC236}">
                <a16:creationId xmlns:a16="http://schemas.microsoft.com/office/drawing/2014/main" id="{2C2E93CE-0098-4ECB-8B5B-78AD4AEFF38D}"/>
              </a:ext>
            </a:extLst>
          </p:cNvPr>
          <p:cNvSpPr txBox="1">
            <a:spLocks/>
          </p:cNvSpPr>
          <p:nvPr/>
        </p:nvSpPr>
        <p:spPr>
          <a:xfrm>
            <a:off x="3264194" y="1634231"/>
            <a:ext cx="585042" cy="3616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" sz="2800" dirty="0">
                <a:solidFill>
                  <a:schemeClr val="tx1"/>
                </a:solidFill>
                <a:latin typeface="DM Serif Display" panose="020B0604020202020204" charset="0"/>
              </a:rPr>
              <a:t>1</a:t>
            </a:r>
          </a:p>
        </p:txBody>
      </p:sp>
      <p:sp>
        <p:nvSpPr>
          <p:cNvPr id="22" name="Google Shape;159;p30">
            <a:extLst>
              <a:ext uri="{FF2B5EF4-FFF2-40B4-BE49-F238E27FC236}">
                <a16:creationId xmlns:a16="http://schemas.microsoft.com/office/drawing/2014/main" id="{DC754BD1-1348-4C0E-9CA1-76540982A0CB}"/>
              </a:ext>
            </a:extLst>
          </p:cNvPr>
          <p:cNvSpPr txBox="1">
            <a:spLocks/>
          </p:cNvSpPr>
          <p:nvPr/>
        </p:nvSpPr>
        <p:spPr>
          <a:xfrm>
            <a:off x="4080191" y="2214553"/>
            <a:ext cx="245306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ES" dirty="0">
                <a:solidFill>
                  <a:schemeClr val="tx1"/>
                </a:solidFill>
                <a:latin typeface="DM Serif Display" panose="020B0604020202020204" charset="0"/>
              </a:rPr>
              <a:t>Seguimiento a los acuerdos </a:t>
            </a:r>
            <a:br>
              <a:rPr lang="es-ES" dirty="0">
                <a:solidFill>
                  <a:schemeClr val="tx1"/>
                </a:solidFill>
                <a:latin typeface="DM Serif Display" panose="020B0604020202020204" charset="0"/>
              </a:rPr>
            </a:br>
            <a:r>
              <a:rPr lang="es-ES" dirty="0">
                <a:solidFill>
                  <a:schemeClr val="tx1"/>
                </a:solidFill>
                <a:latin typeface="DM Serif Display" panose="020B0604020202020204" charset="0"/>
              </a:rPr>
              <a:t>de la reunión </a:t>
            </a:r>
          </a:p>
        </p:txBody>
      </p:sp>
      <p:sp>
        <p:nvSpPr>
          <p:cNvPr id="23" name="Google Shape;161;p30">
            <a:extLst>
              <a:ext uri="{FF2B5EF4-FFF2-40B4-BE49-F238E27FC236}">
                <a16:creationId xmlns:a16="http://schemas.microsoft.com/office/drawing/2014/main" id="{7DF3EA63-0B99-4C91-9A92-2DDF113C4EB5}"/>
              </a:ext>
            </a:extLst>
          </p:cNvPr>
          <p:cNvSpPr txBox="1">
            <a:spLocks/>
          </p:cNvSpPr>
          <p:nvPr/>
        </p:nvSpPr>
        <p:spPr>
          <a:xfrm>
            <a:off x="5429003" y="1519229"/>
            <a:ext cx="564106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" sz="2800" dirty="0">
                <a:solidFill>
                  <a:schemeClr val="tx1"/>
                </a:solidFill>
                <a:latin typeface="DM Serif Display" panose="020B0604020202020204" charset="0"/>
              </a:rPr>
              <a:t>2</a:t>
            </a:r>
          </a:p>
        </p:txBody>
      </p:sp>
      <p:sp>
        <p:nvSpPr>
          <p:cNvPr id="24" name="Google Shape;162;p30">
            <a:extLst>
              <a:ext uri="{FF2B5EF4-FFF2-40B4-BE49-F238E27FC236}">
                <a16:creationId xmlns:a16="http://schemas.microsoft.com/office/drawing/2014/main" id="{AD76926D-299D-4138-BA8E-E4F7BCC6F6A4}"/>
              </a:ext>
            </a:extLst>
          </p:cNvPr>
          <p:cNvSpPr txBox="1">
            <a:spLocks/>
          </p:cNvSpPr>
          <p:nvPr/>
        </p:nvSpPr>
        <p:spPr>
          <a:xfrm>
            <a:off x="645728" y="3646330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MX" dirty="0">
                <a:solidFill>
                  <a:schemeClr val="dk1"/>
                </a:solidFill>
                <a:latin typeface="DM Serif Display" panose="020B0604020202020204" charset="0"/>
              </a:rPr>
              <a:t>Asuntos Generales</a:t>
            </a:r>
            <a:endParaRPr lang="es-MX" dirty="0">
              <a:latin typeface="DM Serif Display" panose="020B0604020202020204" charset="0"/>
            </a:endParaRPr>
          </a:p>
        </p:txBody>
      </p:sp>
      <p:sp>
        <p:nvSpPr>
          <p:cNvPr id="25" name="Google Shape;164;p30">
            <a:extLst>
              <a:ext uri="{FF2B5EF4-FFF2-40B4-BE49-F238E27FC236}">
                <a16:creationId xmlns:a16="http://schemas.microsoft.com/office/drawing/2014/main" id="{91072FAC-5A7C-4643-A876-111C8DE15258}"/>
              </a:ext>
            </a:extLst>
          </p:cNvPr>
          <p:cNvSpPr txBox="1">
            <a:spLocks/>
          </p:cNvSpPr>
          <p:nvPr/>
        </p:nvSpPr>
        <p:spPr>
          <a:xfrm>
            <a:off x="792212" y="3034519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" sz="2800" dirty="0">
                <a:solidFill>
                  <a:schemeClr val="tx1"/>
                </a:solidFill>
                <a:latin typeface="DM Serif Display" panose="020B0604020202020204" charset="0"/>
              </a:rPr>
              <a:t>4</a:t>
            </a:r>
          </a:p>
        </p:txBody>
      </p:sp>
      <p:sp>
        <p:nvSpPr>
          <p:cNvPr id="26" name="Google Shape;165;p30">
            <a:extLst>
              <a:ext uri="{FF2B5EF4-FFF2-40B4-BE49-F238E27FC236}">
                <a16:creationId xmlns:a16="http://schemas.microsoft.com/office/drawing/2014/main" id="{8280AAA0-7058-4F88-838A-CA232E8D4D44}"/>
              </a:ext>
            </a:extLst>
          </p:cNvPr>
          <p:cNvSpPr txBox="1">
            <a:spLocks/>
          </p:cNvSpPr>
          <p:nvPr/>
        </p:nvSpPr>
        <p:spPr>
          <a:xfrm>
            <a:off x="2637256" y="3479992"/>
            <a:ext cx="112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MX" dirty="0">
                <a:solidFill>
                  <a:schemeClr val="dk1"/>
                </a:solidFill>
                <a:latin typeface="DM Serif Display" panose="020B0604020202020204" charset="0"/>
              </a:rPr>
              <a:t>Cierre</a:t>
            </a:r>
            <a:endParaRPr lang="es-MX" dirty="0">
              <a:latin typeface="DM Serif Display" panose="020B0604020202020204" charset="0"/>
            </a:endParaRPr>
          </a:p>
        </p:txBody>
      </p:sp>
      <p:sp>
        <p:nvSpPr>
          <p:cNvPr id="27" name="Google Shape;167;p30">
            <a:extLst>
              <a:ext uri="{FF2B5EF4-FFF2-40B4-BE49-F238E27FC236}">
                <a16:creationId xmlns:a16="http://schemas.microsoft.com/office/drawing/2014/main" id="{61508C83-759C-41F0-935E-BEACC1A6FF72}"/>
              </a:ext>
            </a:extLst>
          </p:cNvPr>
          <p:cNvSpPr txBox="1">
            <a:spLocks/>
          </p:cNvSpPr>
          <p:nvPr/>
        </p:nvSpPr>
        <p:spPr>
          <a:xfrm>
            <a:off x="2679815" y="3034519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" sz="2800" dirty="0">
                <a:solidFill>
                  <a:schemeClr val="tx1"/>
                </a:solidFill>
                <a:latin typeface="DM Serif Display" panose="020B0604020202020204" charset="0"/>
              </a:rPr>
              <a:t>5</a:t>
            </a:r>
          </a:p>
        </p:txBody>
      </p:sp>
      <p:sp>
        <p:nvSpPr>
          <p:cNvPr id="28" name="Google Shape;175;p31">
            <a:extLst>
              <a:ext uri="{FF2B5EF4-FFF2-40B4-BE49-F238E27FC236}">
                <a16:creationId xmlns:a16="http://schemas.microsoft.com/office/drawing/2014/main" id="{527F0024-CD6C-418E-93B4-089AF7D924B9}"/>
              </a:ext>
            </a:extLst>
          </p:cNvPr>
          <p:cNvSpPr/>
          <p:nvPr/>
        </p:nvSpPr>
        <p:spPr>
          <a:xfrm flipH="1">
            <a:off x="-134080" y="-20742"/>
            <a:ext cx="2030700" cy="1479000"/>
          </a:xfrm>
          <a:prstGeom prst="rect">
            <a:avLst/>
          </a:prstGeom>
          <a:solidFill>
            <a:srgbClr val="5E33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E3344"/>
              </a:solidFill>
              <a:latin typeface="DM Serif Display" panose="020B0604020202020204" charset="0"/>
            </a:endParaRPr>
          </a:p>
        </p:txBody>
      </p:sp>
      <p:sp>
        <p:nvSpPr>
          <p:cNvPr id="29" name="Google Shape;177;p31">
            <a:extLst>
              <a:ext uri="{FF2B5EF4-FFF2-40B4-BE49-F238E27FC236}">
                <a16:creationId xmlns:a16="http://schemas.microsoft.com/office/drawing/2014/main" id="{D78CFC3B-587B-4452-ADCC-323ACEA9ED99}"/>
              </a:ext>
            </a:extLst>
          </p:cNvPr>
          <p:cNvSpPr/>
          <p:nvPr/>
        </p:nvSpPr>
        <p:spPr>
          <a:xfrm flipH="1">
            <a:off x="544797" y="870918"/>
            <a:ext cx="2432319" cy="1341113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erif Display" panose="020B060402020202020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745A81-C355-42AD-A4ED-9879EB787D21}"/>
              </a:ext>
            </a:extLst>
          </p:cNvPr>
          <p:cNvSpPr/>
          <p:nvPr/>
        </p:nvSpPr>
        <p:spPr>
          <a:xfrm>
            <a:off x="2986043" y="1547053"/>
            <a:ext cx="5973312" cy="534289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533883-A6AA-4262-A5AA-62F9F07A57D0}"/>
              </a:ext>
            </a:extLst>
          </p:cNvPr>
          <p:cNvSpPr/>
          <p:nvPr/>
        </p:nvSpPr>
        <p:spPr>
          <a:xfrm>
            <a:off x="20045" y="3043872"/>
            <a:ext cx="5128258" cy="534289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35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/>
          <p:nvPr/>
        </p:nvSpPr>
        <p:spPr>
          <a:xfrm flipH="1">
            <a:off x="-3781" y="0"/>
            <a:ext cx="2030700" cy="1479000"/>
          </a:xfrm>
          <a:prstGeom prst="rect">
            <a:avLst/>
          </a:prstGeom>
          <a:solidFill>
            <a:srgbClr val="5E33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E3344"/>
              </a:solidFill>
            </a:endParaRPr>
          </a:p>
        </p:txBody>
      </p:sp>
      <p:sp>
        <p:nvSpPr>
          <p:cNvPr id="177" name="Google Shape;177;p31"/>
          <p:cNvSpPr/>
          <p:nvPr/>
        </p:nvSpPr>
        <p:spPr>
          <a:xfrm flipH="1">
            <a:off x="662562" y="838539"/>
            <a:ext cx="4790700" cy="25383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 flipH="1">
            <a:off x="725591" y="2331794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¿Cómo llegas </a:t>
            </a:r>
            <a:br>
              <a:rPr lang="es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 reunión?</a:t>
            </a:r>
            <a:endParaRPr b="1" dirty="0">
              <a:solidFill>
                <a:srgbClr val="5E33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236731-2685-4800-991E-70B84E7CB99D}"/>
              </a:ext>
            </a:extLst>
          </p:cNvPr>
          <p:cNvGrpSpPr/>
          <p:nvPr/>
        </p:nvGrpSpPr>
        <p:grpSpPr>
          <a:xfrm>
            <a:off x="4358325" y="1546425"/>
            <a:ext cx="3996850" cy="2995439"/>
            <a:chOff x="4358325" y="1730775"/>
            <a:chExt cx="3996850" cy="2995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478B0A-5BAD-425C-B71E-BAAB18919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325" y="1730775"/>
              <a:ext cx="3996850" cy="29954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29D8B5-39AD-4E91-B16F-FBC14FE62239}"/>
                </a:ext>
              </a:extLst>
            </p:cNvPr>
            <p:cNvSpPr/>
            <p:nvPr/>
          </p:nvSpPr>
          <p:spPr>
            <a:xfrm>
              <a:off x="6105525" y="3252533"/>
              <a:ext cx="638175" cy="1243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360F39-2323-41DE-BB28-0BED26B11123}"/>
                </a:ext>
              </a:extLst>
            </p:cNvPr>
            <p:cNvSpPr txBox="1"/>
            <p:nvPr/>
          </p:nvSpPr>
          <p:spPr>
            <a:xfrm>
              <a:off x="5929794" y="2803078"/>
              <a:ext cx="14661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br>
                <a:rPr lang="es-MX" sz="2000" b="1" dirty="0"/>
              </a:br>
              <a:r>
                <a:rPr lang="es-MX" sz="1500" b="1" i="0" dirty="0">
                  <a:solidFill>
                    <a:srgbClr val="252B36"/>
                  </a:solidFill>
                  <a:effectLst/>
                  <a:latin typeface="MentiText"/>
                </a:rPr>
                <a:t>9178957</a:t>
              </a:r>
              <a:endParaRPr lang="es-MX" sz="1500" dirty="0"/>
            </a:p>
          </p:txBody>
        </p:sp>
      </p:grpSp>
      <p:sp>
        <p:nvSpPr>
          <p:cNvPr id="15" name="Google Shape;186;p32">
            <a:extLst>
              <a:ext uri="{FF2B5EF4-FFF2-40B4-BE49-F238E27FC236}">
                <a16:creationId xmlns:a16="http://schemas.microsoft.com/office/drawing/2014/main" id="{7489EC83-EA39-471A-A5EE-D01FF09931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9486" y="3739603"/>
            <a:ext cx="2354867" cy="539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u="sng" dirty="0">
                <a:solidFill>
                  <a:srgbClr val="5E3344"/>
                </a:solidFill>
              </a:rPr>
              <a:t>m</a:t>
            </a:r>
            <a:r>
              <a:rPr lang="es-MX" sz="2400" u="sng" dirty="0">
                <a:solidFill>
                  <a:srgbClr val="5E3344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enti.com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04688-3117-4C01-9DB4-5360BE2136DE}"/>
              </a:ext>
            </a:extLst>
          </p:cNvPr>
          <p:cNvSpPr txBox="1"/>
          <p:nvPr/>
        </p:nvSpPr>
        <p:spPr>
          <a:xfrm>
            <a:off x="2645154" y="338262"/>
            <a:ext cx="3426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Bienvenidos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 rotWithShape="1">
          <a:blip r:embed="rId3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rcRect b="84236"/>
          <a:stretch/>
        </p:blipFill>
        <p:spPr>
          <a:xfrm>
            <a:off x="0" y="43542"/>
            <a:ext cx="3106057" cy="72571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>
            <a:spLocks noGrp="1"/>
          </p:cNvSpPr>
          <p:nvPr>
            <p:ph type="ctrTitle"/>
          </p:nvPr>
        </p:nvSpPr>
        <p:spPr>
          <a:xfrm>
            <a:off x="0" y="43542"/>
            <a:ext cx="3106056" cy="6821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Integrantes</a:t>
            </a:r>
            <a:endParaRPr sz="2800" dirty="0">
              <a:solidFill>
                <a:srgbClr val="5E33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A927B587-2205-49B1-A042-61021A83A353}"/>
              </a:ext>
            </a:extLst>
          </p:cNvPr>
          <p:cNvSpPr txBox="1">
            <a:spLocks/>
          </p:cNvSpPr>
          <p:nvPr/>
        </p:nvSpPr>
        <p:spPr>
          <a:xfrm>
            <a:off x="0" y="899886"/>
            <a:ext cx="9454485" cy="5099958"/>
          </a:xfrm>
          <a:prstGeom prst="rect">
            <a:avLst/>
          </a:prstGeom>
          <a:effectLst/>
        </p:spPr>
        <p:txBody>
          <a:bodyPr vert="horz" lIns="91440" tIns="45720" rIns="91440" bIns="45720" numCol="2" spcCol="36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Aguascalientes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Chiapas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Baja California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la Laguna A.C.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Nuevo León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Tecnológico de Tepic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de Sonora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Hipócrates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Tecnológica de Tecámac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Michoacana de San Nicolás de Hidalgo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Tecnológico Latinoamericano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Tecnológico de Estudios Superiores de San Felipe del Progreso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Iberoamericana, A.C.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Tecnológica de Tula, Tepeji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del Noreste, A.C.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Tecnológica de México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Tecnológico de Delicias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Benemérita Universidad Autónoma de Puebla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Tecnológica de Coahuila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Politécnico Nacional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de Enseñanza Técnica Industrial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Veracruzana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Tamaulipas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Yucatán 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Tecnológica de Tehuacán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Tecnológico de Mexicali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Anáhuac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Estatal de Sonora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Tecnológico de Nuevo Laredo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Tecnológico de Parral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Tecnológico y de Estudios Superiores de Monterrey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Metropolitana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de Guanajuato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Tecnológica de Hermosillo, Sonora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de Guadalajara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del Estado de Hidalgo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</a:t>
            </a:r>
            <a:r>
              <a:rPr lang="es-E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Tecmilenio</a:t>
            </a: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de Investigaciones y Estudios Superiores en Antropología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Tecnológico de Estudios Superiores de Ecatepec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de Colima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Nuevo León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Tecnológica del Valle de Toluca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Juárez del Estado de Durango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Querétaro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Juárez Autónoma de Tabasco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 Baja California Sur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Popular Autónoma del Estado de Puebla – UPAEP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CETYS, Universidad, Campus Mexicali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de Ciencias y Artes de Chiapas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Tecnológica del Suroeste de Guanajuato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 Autónoma del Carmen 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0" lvl="1" indent="0" algn="just">
              <a:lnSpc>
                <a:spcPct val="120000"/>
              </a:lnSpc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C2EEBBCC-B6AC-4FB1-9A3F-FA401207F3C8}"/>
              </a:ext>
            </a:extLst>
          </p:cNvPr>
          <p:cNvSpPr/>
          <p:nvPr/>
        </p:nvSpPr>
        <p:spPr>
          <a:xfrm>
            <a:off x="4572000" y="24852"/>
            <a:ext cx="456770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lnSpc>
                <a:spcPct val="120000"/>
              </a:lnSpc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None/>
            </a:pPr>
            <a:r>
              <a:rPr lang="es-ES" sz="4000" b="1" dirty="0">
                <a:solidFill>
                  <a:srgbClr val="852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 IES inscritas</a:t>
            </a:r>
            <a:endParaRPr lang="es-ES" sz="4000" dirty="0">
              <a:solidFill>
                <a:srgbClr val="8522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>
            <a:spLocks noGrp="1"/>
          </p:cNvSpPr>
          <p:nvPr>
            <p:ph type="ctrTitle"/>
          </p:nvPr>
        </p:nvSpPr>
        <p:spPr>
          <a:xfrm>
            <a:off x="416719" y="-61472"/>
            <a:ext cx="8310562" cy="6262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852238"/>
                </a:solidFill>
              </a:rPr>
              <a:t>Proyectos y Acuerdos </a:t>
            </a:r>
            <a:br>
              <a:rPr lang="en-US" sz="2400" dirty="0">
                <a:solidFill>
                  <a:srgbClr val="852238"/>
                </a:solidFill>
              </a:rPr>
            </a:br>
            <a:r>
              <a:rPr lang="en-US" sz="2400" dirty="0">
                <a:solidFill>
                  <a:srgbClr val="852238"/>
                </a:solidFill>
              </a:rPr>
              <a:t>Grupos de Trabajo</a:t>
            </a:r>
            <a:br>
              <a:rPr lang="en-US" sz="1800" b="1" dirty="0">
                <a:solidFill>
                  <a:srgbClr val="852238"/>
                </a:solidFill>
              </a:rPr>
            </a:br>
            <a:endParaRPr dirty="0"/>
          </a:p>
        </p:txBody>
      </p:sp>
      <p:graphicFrame>
        <p:nvGraphicFramePr>
          <p:cNvPr id="36" name="Tabla 6">
            <a:extLst>
              <a:ext uri="{FF2B5EF4-FFF2-40B4-BE49-F238E27FC236}">
                <a16:creationId xmlns:a16="http://schemas.microsoft.com/office/drawing/2014/main" id="{98129EE2-9CAD-4017-8E5B-F0CEC6355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901293"/>
              </p:ext>
            </p:extLst>
          </p:nvPr>
        </p:nvGraphicFramePr>
        <p:xfrm>
          <a:off x="416719" y="687692"/>
          <a:ext cx="8310562" cy="405739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47967">
                  <a:extLst>
                    <a:ext uri="{9D8B030D-6E8A-4147-A177-3AD203B41FA5}">
                      <a16:colId xmlns:a16="http://schemas.microsoft.com/office/drawing/2014/main" val="3470118630"/>
                    </a:ext>
                  </a:extLst>
                </a:gridCol>
                <a:gridCol w="3316817">
                  <a:extLst>
                    <a:ext uri="{9D8B030D-6E8A-4147-A177-3AD203B41FA5}">
                      <a16:colId xmlns:a16="http://schemas.microsoft.com/office/drawing/2014/main" val="1506324853"/>
                    </a:ext>
                  </a:extLst>
                </a:gridCol>
                <a:gridCol w="3245778">
                  <a:extLst>
                    <a:ext uri="{9D8B030D-6E8A-4147-A177-3AD203B41FA5}">
                      <a16:colId xmlns:a16="http://schemas.microsoft.com/office/drawing/2014/main" val="4103194633"/>
                    </a:ext>
                  </a:extLst>
                </a:gridCol>
              </a:tblGrid>
              <a:tr h="370621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Grupo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Proyectos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Acuerdos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/>
                </a:tc>
                <a:extLst>
                  <a:ext uri="{0D108BD9-81ED-4DB2-BD59-A6C34878D82A}">
                    <a16:rowId xmlns:a16="http://schemas.microsoft.com/office/drawing/2014/main" val="2651145248"/>
                  </a:ext>
                </a:extLst>
              </a:tr>
              <a:tr h="1416246">
                <a:tc>
                  <a:txBody>
                    <a:bodyPr/>
                    <a:lstStyle/>
                    <a:p>
                      <a:pPr lvl="0"/>
                      <a:endParaRPr lang="es-E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/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Sorteos Universitarios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1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Distinción</a:t>
                      </a: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los sorteos universitarios vs casinos, tratamiento diferenciado: </a:t>
                      </a:r>
                    </a:p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s-ES" sz="11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liminación de pago de participaciones;</a:t>
                      </a: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1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Eliminación de impuestos estatales y </a:t>
                      </a:r>
                    </a:p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1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Disminución de porcentajes de obligatoriedad de premios.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1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Participación en el Simposio “Hacia un nuevo marco regulatorio en materia de juegos y sorteos”- SEGOB, presentar nuestra propuesta normativa.</a:t>
                      </a:r>
                    </a:p>
                  </a:txBody>
                  <a:tcPr marL="33970" marR="33970" marT="16987" marB="16987" anchor="ctr"/>
                </a:tc>
                <a:extLst>
                  <a:ext uri="{0D108BD9-81ED-4DB2-BD59-A6C34878D82A}">
                    <a16:rowId xmlns:a16="http://schemas.microsoft.com/office/drawing/2014/main" val="2144131509"/>
                  </a:ext>
                </a:extLst>
              </a:tr>
              <a:tr h="427141">
                <a:tc>
                  <a:txBody>
                    <a:bodyPr/>
                    <a:lstStyle/>
                    <a:p>
                      <a:pPr lvl="0"/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Filantropía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Programa</a:t>
                      </a:r>
                      <a:r>
                        <a:rPr lang="es-ES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capacitación/formación en línea.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Programar un </a:t>
                      </a:r>
                      <a:r>
                        <a:rPr lang="es-ES" sz="1100" kern="12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webinar</a:t>
                      </a: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crowdfunding.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extLst>
                  <a:ext uri="{0D108BD9-81ED-4DB2-BD59-A6C34878D82A}">
                    <a16:rowId xmlns:a16="http://schemas.microsoft.com/office/drawing/2014/main" val="634582399"/>
                  </a:ext>
                </a:extLst>
              </a:tr>
              <a:tr h="1020604">
                <a:tc>
                  <a:txBody>
                    <a:bodyPr/>
                    <a:lstStyle/>
                    <a:p>
                      <a:pPr lvl="0"/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Patentes,</a:t>
                      </a:r>
                      <a:r>
                        <a:rPr lang="es-ES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transferencia tecnológica</a:t>
                      </a:r>
                      <a:r>
                        <a:rPr lang="es-ES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 innovación</a:t>
                      </a:r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de monitoreo y seguimiento</a:t>
                      </a:r>
                      <a:r>
                        <a:rPr lang="es-ES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patentes y transferencia tecnológica.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Realizar </a:t>
                      </a:r>
                      <a:r>
                        <a:rPr lang="es-ES" sz="1100" kern="12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webinars</a:t>
                      </a: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para compartir mejores prácticas en materia de patentes, transferencia tecnológica e innovación y compartir los avances del registro de patentes y transferencia tecnológica de la Red.</a:t>
                      </a:r>
                      <a:endParaRPr lang="es-E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extLst>
                  <a:ext uri="{0D108BD9-81ED-4DB2-BD59-A6C34878D82A}">
                    <a16:rowId xmlns:a16="http://schemas.microsoft.com/office/drawing/2014/main" val="542315305"/>
                  </a:ext>
                </a:extLst>
              </a:tr>
              <a:tr h="822783">
                <a:tc>
                  <a:txBody>
                    <a:bodyPr/>
                    <a:lstStyle/>
                    <a:p>
                      <a:pPr lvl="0"/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Acceso</a:t>
                      </a:r>
                      <a:r>
                        <a:rPr lang="es-ES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fondos nacionales e internacionales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Aplicar a las Convocatorias</a:t>
                      </a:r>
                      <a:r>
                        <a:rPr lang="es-ES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CONACYT como Red Nacional.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Desarrollar </a:t>
                      </a:r>
                      <a:r>
                        <a:rPr lang="es-ES" sz="11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webinars</a:t>
                      </a:r>
                      <a:r>
                        <a:rPr lang="es-E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para informar sobre las convocatorias. Y hacer reuniones para explicar los procesos o dudas que surjan. </a:t>
                      </a:r>
                      <a:endParaRPr lang="es-MX" sz="11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3970" marR="33970" marT="16987" marB="16987" anchor="ctr"/>
                </a:tc>
                <a:extLst>
                  <a:ext uri="{0D108BD9-81ED-4DB2-BD59-A6C34878D82A}">
                    <a16:rowId xmlns:a16="http://schemas.microsoft.com/office/drawing/2014/main" val="1692251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>
            <a:spLocks noGrp="1"/>
          </p:cNvSpPr>
          <p:nvPr>
            <p:ph type="ctrTitle"/>
          </p:nvPr>
        </p:nvSpPr>
        <p:spPr>
          <a:xfrm>
            <a:off x="671634" y="214592"/>
            <a:ext cx="7767257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852238"/>
                </a:solidFill>
              </a:rPr>
              <a:t>Resumen</a:t>
            </a:r>
            <a:r>
              <a:rPr lang="en-US" sz="2000" dirty="0">
                <a:solidFill>
                  <a:srgbClr val="852238"/>
                </a:solidFill>
              </a:rPr>
              <a:t> de </a:t>
            </a:r>
            <a:r>
              <a:rPr lang="en-US" sz="2000" dirty="0" err="1">
                <a:solidFill>
                  <a:srgbClr val="852238"/>
                </a:solidFill>
              </a:rPr>
              <a:t>proyectos</a:t>
            </a:r>
            <a:r>
              <a:rPr lang="en-US" sz="2000" dirty="0">
                <a:solidFill>
                  <a:srgbClr val="852238"/>
                </a:solidFill>
              </a:rPr>
              <a:t> y </a:t>
            </a:r>
            <a:r>
              <a:rPr lang="en-US" sz="2000" dirty="0" err="1">
                <a:solidFill>
                  <a:srgbClr val="852238"/>
                </a:solidFill>
              </a:rPr>
              <a:t>acuerdos</a:t>
            </a:r>
            <a:r>
              <a:rPr lang="en-US" sz="2000" dirty="0">
                <a:solidFill>
                  <a:srgbClr val="852238"/>
                </a:solidFill>
              </a:rPr>
              <a:t> por </a:t>
            </a:r>
            <a:r>
              <a:rPr lang="en-US" sz="2000" dirty="0" err="1">
                <a:solidFill>
                  <a:srgbClr val="852238"/>
                </a:solidFill>
              </a:rPr>
              <a:t>grupo</a:t>
            </a:r>
            <a:r>
              <a:rPr lang="en-US" sz="2000" dirty="0">
                <a:solidFill>
                  <a:srgbClr val="852238"/>
                </a:solidFill>
              </a:rPr>
              <a:t> de </a:t>
            </a:r>
            <a:r>
              <a:rPr lang="en-US" sz="2000" dirty="0" err="1">
                <a:solidFill>
                  <a:srgbClr val="852238"/>
                </a:solidFill>
              </a:rPr>
              <a:t>trabajo</a:t>
            </a:r>
            <a:br>
              <a:rPr lang="en-US" sz="1800" b="1" dirty="0">
                <a:solidFill>
                  <a:srgbClr val="852238"/>
                </a:solidFill>
              </a:rPr>
            </a:br>
            <a:endParaRPr dirty="0"/>
          </a:p>
        </p:txBody>
      </p:sp>
      <p:graphicFrame>
        <p:nvGraphicFramePr>
          <p:cNvPr id="4" name="Tabla 6">
            <a:extLst>
              <a:ext uri="{FF2B5EF4-FFF2-40B4-BE49-F238E27FC236}">
                <a16:creationId xmlns:a16="http://schemas.microsoft.com/office/drawing/2014/main" id="{314C9412-B7E6-4C7C-995F-8E11FBB83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982566"/>
              </p:ext>
            </p:extLst>
          </p:nvPr>
        </p:nvGraphicFramePr>
        <p:xfrm>
          <a:off x="671634" y="1017279"/>
          <a:ext cx="7733782" cy="352284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72048">
                  <a:extLst>
                    <a:ext uri="{9D8B030D-6E8A-4147-A177-3AD203B41FA5}">
                      <a16:colId xmlns:a16="http://schemas.microsoft.com/office/drawing/2014/main" val="3470118630"/>
                    </a:ext>
                  </a:extLst>
                </a:gridCol>
                <a:gridCol w="2976747">
                  <a:extLst>
                    <a:ext uri="{9D8B030D-6E8A-4147-A177-3AD203B41FA5}">
                      <a16:colId xmlns:a16="http://schemas.microsoft.com/office/drawing/2014/main" val="1506324853"/>
                    </a:ext>
                  </a:extLst>
                </a:gridCol>
                <a:gridCol w="3084987">
                  <a:extLst>
                    <a:ext uri="{9D8B030D-6E8A-4147-A177-3AD203B41FA5}">
                      <a16:colId xmlns:a16="http://schemas.microsoft.com/office/drawing/2014/main" val="4103194633"/>
                    </a:ext>
                  </a:extLst>
                </a:gridCol>
              </a:tblGrid>
              <a:tr h="324679"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Grupo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Proyectos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Acuerdos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/>
                </a:tc>
                <a:extLst>
                  <a:ext uri="{0D108BD9-81ED-4DB2-BD59-A6C34878D82A}">
                    <a16:rowId xmlns:a16="http://schemas.microsoft.com/office/drawing/2014/main" val="2651145248"/>
                  </a:ext>
                </a:extLst>
              </a:tr>
              <a:tr h="718372"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a terceros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 de trabajo</a:t>
                      </a:r>
                      <a:r>
                        <a:rPr lang="es-ES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1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Presentación de los avances del “Manual de mejores prácticas en materia de servicios a terceros”</a:t>
                      </a:r>
                      <a:endParaRPr lang="es-E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extLst>
                  <a:ext uri="{0D108BD9-81ED-4DB2-BD59-A6C34878D82A}">
                    <a16:rowId xmlns:a16="http://schemas.microsoft.com/office/drawing/2014/main" val="3848400812"/>
                  </a:ext>
                </a:extLst>
              </a:tr>
              <a:tr h="546131"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Empresas Universitarias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Foro Nacional </a:t>
                      </a:r>
                      <a:r>
                        <a:rPr lang="es-ES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“Empresas Universitarias 2021”.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1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Reunión con el grupo de trabajo</a:t>
                      </a: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s-E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extLst>
                  <a:ext uri="{0D108BD9-81ED-4DB2-BD59-A6C34878D82A}">
                    <a16:rowId xmlns:a16="http://schemas.microsoft.com/office/drawing/2014/main" val="2358449102"/>
                  </a:ext>
                </a:extLst>
              </a:tr>
              <a:tr h="619949"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Oportunidades</a:t>
                      </a:r>
                      <a:r>
                        <a:rPr lang="es-ES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fiscales y fondos patrimoniales</a:t>
                      </a:r>
                      <a:endParaRPr lang="es-E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Análisis sistémico</a:t>
                      </a:r>
                      <a:r>
                        <a:rPr lang="es-ES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Tasa 0 </a:t>
                      </a:r>
                      <a:r>
                        <a:rPr lang="es-ES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IVA para IES.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Definición de siguientes pasos respecto a la propuesta de Tasa 0.</a:t>
                      </a:r>
                      <a:endParaRPr lang="en-US" sz="1100" kern="1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extLst>
                  <a:ext uri="{0D108BD9-81ED-4DB2-BD59-A6C34878D82A}">
                    <a16:rowId xmlns:a16="http://schemas.microsoft.com/office/drawing/2014/main" val="1256568118"/>
                  </a:ext>
                </a:extLst>
              </a:tr>
              <a:tr h="423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Uso</a:t>
                      </a:r>
                      <a:r>
                        <a:rPr lang="es-ES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eficientes de energía</a:t>
                      </a:r>
                      <a:endParaRPr lang="es-E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 definir.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1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Seguimiento a los proyectos y plan de trabajo presentado.</a:t>
                      </a:r>
                      <a:endParaRPr lang="es-E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extLst>
                  <a:ext uri="{0D108BD9-81ED-4DB2-BD59-A6C34878D82A}">
                    <a16:rowId xmlns:a16="http://schemas.microsoft.com/office/drawing/2014/main" val="2890951259"/>
                  </a:ext>
                </a:extLst>
              </a:tr>
              <a:tr h="890613"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Asuntos</a:t>
                      </a:r>
                      <a:r>
                        <a:rPr lang="es-ES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Generales</a:t>
                      </a:r>
                      <a:endParaRPr lang="es-E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ES" sz="11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Convocatoria y programación del </a:t>
                      </a:r>
                      <a:r>
                        <a:rPr lang="es-ES" sz="1100" kern="1200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webinar</a:t>
                      </a:r>
                      <a:r>
                        <a:rPr lang="es-E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crowdfunding</a:t>
                      </a:r>
                      <a:r>
                        <a:rPr lang="es-ES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1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427" marR="36427" marT="18215" marB="18215" anchor="ctr"/>
                </a:tc>
                <a:extLst>
                  <a:ext uri="{0D108BD9-81ED-4DB2-BD59-A6C34878D82A}">
                    <a16:rowId xmlns:a16="http://schemas.microsoft.com/office/drawing/2014/main" val="2276697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454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5"/>
          <p:cNvPicPr preferRelativeResize="0"/>
          <p:nvPr/>
        </p:nvPicPr>
        <p:blipFill rotWithShape="1">
          <a:blip r:embed="rId3">
            <a:alphaModFix/>
          </a:blip>
          <a:srcRect l="50765" t="789" r="-1" b="738"/>
          <a:stretch/>
        </p:blipFill>
        <p:spPr>
          <a:xfrm>
            <a:off x="4572000" y="0"/>
            <a:ext cx="4572048" cy="514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9;p35">
            <a:extLst>
              <a:ext uri="{FF2B5EF4-FFF2-40B4-BE49-F238E27FC236}">
                <a16:creationId xmlns:a16="http://schemas.microsoft.com/office/drawing/2014/main" id="{E2C80C16-3E02-43EB-BF3B-6E5C5F2C8E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765" t="789" r="-1" b="738"/>
          <a:stretch/>
        </p:blipFill>
        <p:spPr>
          <a:xfrm flipH="1">
            <a:off x="-48" y="0"/>
            <a:ext cx="4572048" cy="51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741C3F-DA0A-4868-B1C6-36739C449A29}"/>
              </a:ext>
            </a:extLst>
          </p:cNvPr>
          <p:cNvSpPr/>
          <p:nvPr/>
        </p:nvSpPr>
        <p:spPr>
          <a:xfrm>
            <a:off x="0" y="0"/>
            <a:ext cx="5355771" cy="5143500"/>
          </a:xfrm>
          <a:prstGeom prst="rect">
            <a:avLst/>
          </a:prstGeom>
          <a:solidFill>
            <a:srgbClr val="5E3344">
              <a:alpha val="46000"/>
            </a:srgbClr>
          </a:solidFill>
          <a:ln>
            <a:solidFill>
              <a:srgbClr val="5E3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DEF58D-B16A-4CD6-AD64-E080092FF7E5}"/>
              </a:ext>
            </a:extLst>
          </p:cNvPr>
          <p:cNvSpPr/>
          <p:nvPr/>
        </p:nvSpPr>
        <p:spPr>
          <a:xfrm>
            <a:off x="5355770" y="0"/>
            <a:ext cx="3788229" cy="5143500"/>
          </a:xfrm>
          <a:prstGeom prst="rect">
            <a:avLst/>
          </a:prstGeom>
          <a:solidFill>
            <a:schemeClr val="bg1">
              <a:lumMod val="90000"/>
              <a:alpha val="82000"/>
            </a:schemeClr>
          </a:solidFill>
          <a:ln>
            <a:solidFill>
              <a:srgbClr val="5E3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779507-ED4E-43C0-A27C-E5C0EAE23735}"/>
              </a:ext>
            </a:extLst>
          </p:cNvPr>
          <p:cNvGrpSpPr/>
          <p:nvPr/>
        </p:nvGrpSpPr>
        <p:grpSpPr>
          <a:xfrm>
            <a:off x="-1078748" y="89807"/>
            <a:ext cx="7261833" cy="4963886"/>
            <a:chOff x="313565" y="1045648"/>
            <a:chExt cx="7933266" cy="5705939"/>
          </a:xfrm>
        </p:grpSpPr>
        <p:graphicFrame>
          <p:nvGraphicFramePr>
            <p:cNvPr id="21" name="Diagram 20">
              <a:extLst>
                <a:ext uri="{FF2B5EF4-FFF2-40B4-BE49-F238E27FC236}">
                  <a16:creationId xmlns:a16="http://schemas.microsoft.com/office/drawing/2014/main" id="{22D87C22-E54B-4787-B3CB-5177EB8D32B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75857585"/>
                </p:ext>
              </p:extLst>
            </p:nvPr>
          </p:nvGraphicFramePr>
          <p:xfrm>
            <a:off x="313565" y="1045648"/>
            <a:ext cx="7933266" cy="570593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22" name="Imagen 34">
              <a:extLst>
                <a:ext uri="{FF2B5EF4-FFF2-40B4-BE49-F238E27FC236}">
                  <a16:creationId xmlns:a16="http://schemas.microsoft.com/office/drawing/2014/main" id="{50863027-A633-4BFF-89D9-EF2CFAA9B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9526" y="1857588"/>
              <a:ext cx="583697" cy="622375"/>
            </a:xfrm>
            <a:prstGeom prst="rect">
              <a:avLst/>
            </a:prstGeom>
          </p:spPr>
        </p:pic>
        <p:pic>
          <p:nvPicPr>
            <p:cNvPr id="23" name="Imagen 35">
              <a:extLst>
                <a:ext uri="{FF2B5EF4-FFF2-40B4-BE49-F238E27FC236}">
                  <a16:creationId xmlns:a16="http://schemas.microsoft.com/office/drawing/2014/main" id="{AC06D2C9-28B8-4F21-9FD7-FE00917E5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4827" y="3426599"/>
              <a:ext cx="494609" cy="527384"/>
            </a:xfrm>
            <a:prstGeom prst="rect">
              <a:avLst/>
            </a:prstGeom>
          </p:spPr>
        </p:pic>
        <p:pic>
          <p:nvPicPr>
            <p:cNvPr id="24" name="Imagen 36">
              <a:extLst>
                <a:ext uri="{FF2B5EF4-FFF2-40B4-BE49-F238E27FC236}">
                  <a16:creationId xmlns:a16="http://schemas.microsoft.com/office/drawing/2014/main" id="{6CF7000B-15C6-4F64-A8D6-26F2F960A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0564" y="5503526"/>
              <a:ext cx="579267" cy="617652"/>
            </a:xfrm>
            <a:prstGeom prst="rect">
              <a:avLst/>
            </a:prstGeom>
          </p:spPr>
        </p:pic>
        <p:pic>
          <p:nvPicPr>
            <p:cNvPr id="25" name="Imagen 37">
              <a:extLst>
                <a:ext uri="{FF2B5EF4-FFF2-40B4-BE49-F238E27FC236}">
                  <a16:creationId xmlns:a16="http://schemas.microsoft.com/office/drawing/2014/main" id="{4DF6077B-FBAC-4475-89D3-AD3F24722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0072" y="1100185"/>
              <a:ext cx="583719" cy="622398"/>
            </a:xfrm>
            <a:prstGeom prst="rect">
              <a:avLst/>
            </a:prstGeom>
          </p:spPr>
        </p:pic>
        <p:pic>
          <p:nvPicPr>
            <p:cNvPr id="26" name="Imagen 38">
              <a:extLst>
                <a:ext uri="{FF2B5EF4-FFF2-40B4-BE49-F238E27FC236}">
                  <a16:creationId xmlns:a16="http://schemas.microsoft.com/office/drawing/2014/main" id="{F93B4E3C-036B-4299-B0B1-77535813D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536" y="4918151"/>
              <a:ext cx="543408" cy="579416"/>
            </a:xfrm>
            <a:prstGeom prst="rect">
              <a:avLst/>
            </a:prstGeom>
          </p:spPr>
        </p:pic>
        <p:pic>
          <p:nvPicPr>
            <p:cNvPr id="27" name="Imagen 40">
              <a:extLst>
                <a:ext uri="{FF2B5EF4-FFF2-40B4-BE49-F238E27FC236}">
                  <a16:creationId xmlns:a16="http://schemas.microsoft.com/office/drawing/2014/main" id="{B1EA6233-6237-4F51-A34D-A5CDED044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3773" y="3282032"/>
              <a:ext cx="429267" cy="457712"/>
            </a:xfrm>
            <a:prstGeom prst="rect">
              <a:avLst/>
            </a:prstGeom>
          </p:spPr>
        </p:pic>
        <p:pic>
          <p:nvPicPr>
            <p:cNvPr id="28" name="Imagen 5">
              <a:extLst>
                <a:ext uri="{FF2B5EF4-FFF2-40B4-BE49-F238E27FC236}">
                  <a16:creationId xmlns:a16="http://schemas.microsoft.com/office/drawing/2014/main" id="{3AF5D1CD-DA03-4AF0-B433-812C11A42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6110" y="1802966"/>
              <a:ext cx="533834" cy="569208"/>
            </a:xfrm>
            <a:prstGeom prst="rect">
              <a:avLst/>
            </a:prstGeom>
          </p:spPr>
        </p:pic>
        <p:pic>
          <p:nvPicPr>
            <p:cNvPr id="29" name="Gráfico 2" descr="Sustainability con relleno sólido">
              <a:extLst>
                <a:ext uri="{FF2B5EF4-FFF2-40B4-BE49-F238E27FC236}">
                  <a16:creationId xmlns:a16="http://schemas.microsoft.com/office/drawing/2014/main" id="{1446F7B0-CBF0-46E4-8FB9-949FD6CB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542635" y="4970183"/>
              <a:ext cx="527384" cy="527384"/>
            </a:xfrm>
            <a:prstGeom prst="rect">
              <a:avLst/>
            </a:prstGeom>
          </p:spPr>
        </p:pic>
      </p:grpSp>
      <p:sp>
        <p:nvSpPr>
          <p:cNvPr id="30" name="Rectángulo 43">
            <a:extLst>
              <a:ext uri="{FF2B5EF4-FFF2-40B4-BE49-F238E27FC236}">
                <a16:creationId xmlns:a16="http://schemas.microsoft.com/office/drawing/2014/main" id="{1BAF5811-DB6A-4A95-B479-588D18C2B183}"/>
              </a:ext>
            </a:extLst>
          </p:cNvPr>
          <p:cNvSpPr/>
          <p:nvPr/>
        </p:nvSpPr>
        <p:spPr>
          <a:xfrm>
            <a:off x="5601467" y="1030686"/>
            <a:ext cx="33631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Autónoma del Estado de Hidalgo.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del Noreste.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</a:t>
            </a:r>
            <a:r>
              <a:rPr lang="es-ES" sz="1000" dirty="0" err="1">
                <a:solidFill>
                  <a:schemeClr val="tx1"/>
                </a:solidFill>
                <a:cs typeface="Arial" panose="020B0604020202020204" pitchFamily="34" charset="0"/>
              </a:rPr>
              <a:t>Hipocrates</a:t>
            </a: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Anáhuac.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</a:t>
            </a:r>
            <a:r>
              <a:rPr lang="es-ES" sz="1000" dirty="0" err="1">
                <a:solidFill>
                  <a:schemeClr val="tx1"/>
                </a:solidFill>
                <a:cs typeface="Arial" panose="020B0604020202020204" pitchFamily="34" charset="0"/>
              </a:rPr>
              <a:t>Tecmilenio</a:t>
            </a: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Autónoma Metropolitana.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Autónoma de Yucatán.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Iberoamericana.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Instituto Tecnológico de Nuevo Laredo.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Veracruzana.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Instituto Politécnico Nacional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de Guanajuato.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cs typeface="Arial" panose="020B0604020202020204" pitchFamily="34" charset="0"/>
              </a:rPr>
              <a:t>Universidad Autónoma de Baja California.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Instituto Tecnológico de Parral.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Tecnológico de Monterrey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Centro de Enseñanza Técnica Industrial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Universidad de Guadalajara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Instituto Tecnológico Latinoamericano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Universidad Michoacana de Nicolás de Hidalgo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Instituto Politécnico Nacional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Universidad Popular Autónoma del Estado de Puebla -UPAEP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Universidad Tecnológica de Tula </a:t>
            </a:r>
            <a:r>
              <a:rPr lang="es-ES" sz="1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Tepejí</a:t>
            </a:r>
            <a:endParaRPr lang="es-ES" sz="1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Universidad Tecnológica de Hermosillo, Sonora.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1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Universidad Autónoma del Carmen</a:t>
            </a:r>
          </a:p>
        </p:txBody>
      </p:sp>
      <p:sp>
        <p:nvSpPr>
          <p:cNvPr id="31" name="Rectángulo 44">
            <a:extLst>
              <a:ext uri="{FF2B5EF4-FFF2-40B4-BE49-F238E27FC236}">
                <a16:creationId xmlns:a16="http://schemas.microsoft.com/office/drawing/2014/main" id="{63ED9257-FC60-4DAD-AB0A-FA95FD474613}"/>
              </a:ext>
            </a:extLst>
          </p:cNvPr>
          <p:cNvSpPr/>
          <p:nvPr/>
        </p:nvSpPr>
        <p:spPr>
          <a:xfrm>
            <a:off x="5433286" y="4888849"/>
            <a:ext cx="33543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https://tinyurl.com/RedGruposdeTrabajo</a:t>
            </a:r>
            <a:endParaRPr lang="es-MX" sz="1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ángulo 46">
            <a:extLst>
              <a:ext uri="{FF2B5EF4-FFF2-40B4-BE49-F238E27FC236}">
                <a16:creationId xmlns:a16="http://schemas.microsoft.com/office/drawing/2014/main" id="{CD4C1693-FABC-48F9-A250-F40DE1FE84BA}"/>
              </a:ext>
            </a:extLst>
          </p:cNvPr>
          <p:cNvSpPr/>
          <p:nvPr/>
        </p:nvSpPr>
        <p:spPr>
          <a:xfrm>
            <a:off x="5687802" y="449305"/>
            <a:ext cx="2666325" cy="4339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/>
            <a:r>
              <a:rPr lang="es-ES" sz="2000" b="1" dirty="0">
                <a:solidFill>
                  <a:srgbClr val="5E3344"/>
                </a:solidFill>
                <a:cs typeface="Arial" panose="020B0604020202020204" pitchFamily="34" charset="0"/>
              </a:rPr>
              <a:t>Universidades</a:t>
            </a:r>
            <a:endParaRPr lang="es-ES_tradnl" sz="2000" dirty="0">
              <a:solidFill>
                <a:srgbClr val="5E3344"/>
              </a:solidFill>
            </a:endParaRPr>
          </a:p>
        </p:txBody>
      </p:sp>
      <p:cxnSp>
        <p:nvCxnSpPr>
          <p:cNvPr id="33" name="Conector recto 52">
            <a:extLst>
              <a:ext uri="{FF2B5EF4-FFF2-40B4-BE49-F238E27FC236}">
                <a16:creationId xmlns:a16="http://schemas.microsoft.com/office/drawing/2014/main" id="{558F4801-76C7-4B04-9CE4-9C61C1317780}"/>
              </a:ext>
            </a:extLst>
          </p:cNvPr>
          <p:cNvCxnSpPr>
            <a:cxnSpLocks/>
          </p:cNvCxnSpPr>
          <p:nvPr/>
        </p:nvCxnSpPr>
        <p:spPr>
          <a:xfrm>
            <a:off x="5745483" y="996227"/>
            <a:ext cx="2824993" cy="0"/>
          </a:xfrm>
          <a:prstGeom prst="line">
            <a:avLst/>
          </a:prstGeom>
          <a:ln>
            <a:solidFill>
              <a:srgbClr val="5E3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4">
            <a:extLst>
              <a:ext uri="{FF2B5EF4-FFF2-40B4-BE49-F238E27FC236}">
                <a16:creationId xmlns:a16="http://schemas.microsoft.com/office/drawing/2014/main" id="{9F775376-C546-436F-A78C-8D31397527D7}"/>
              </a:ext>
            </a:extLst>
          </p:cNvPr>
          <p:cNvSpPr txBox="1"/>
          <p:nvPr/>
        </p:nvSpPr>
        <p:spPr>
          <a:xfrm>
            <a:off x="6012455" y="245036"/>
            <a:ext cx="237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/>
                </a:solidFill>
                <a:cs typeface="Arial" panose="020B0604020202020204" pitchFamily="34" charset="0"/>
              </a:rPr>
              <a:t>Se han </a:t>
            </a:r>
            <a:r>
              <a:rPr lang="es-ES" dirty="0">
                <a:solidFill>
                  <a:schemeClr val="tx1"/>
                </a:solidFill>
                <a:cs typeface="Arial" panose="020B0604020202020204" pitchFamily="34" charset="0"/>
              </a:rPr>
              <a:t>registrado</a:t>
            </a:r>
            <a:endParaRPr lang="es-MX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45">
            <a:extLst>
              <a:ext uri="{FF2B5EF4-FFF2-40B4-BE49-F238E27FC236}">
                <a16:creationId xmlns:a16="http://schemas.microsoft.com/office/drawing/2014/main" id="{33340BBD-A51B-4BA5-BC92-908779F1470C}"/>
              </a:ext>
            </a:extLst>
          </p:cNvPr>
          <p:cNvSpPr txBox="1"/>
          <p:nvPr/>
        </p:nvSpPr>
        <p:spPr>
          <a:xfrm>
            <a:off x="7391317" y="-114771"/>
            <a:ext cx="940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4800" b="1" dirty="0">
                <a:solidFill>
                  <a:srgbClr val="5E33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es-MX" sz="4000" b="1" dirty="0">
              <a:solidFill>
                <a:srgbClr val="5E33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ángulo 47">
            <a:extLst>
              <a:ext uri="{FF2B5EF4-FFF2-40B4-BE49-F238E27FC236}">
                <a16:creationId xmlns:a16="http://schemas.microsoft.com/office/drawing/2014/main" id="{8F29C29A-9541-4AAA-A834-64AC62A86D76}"/>
              </a:ext>
            </a:extLst>
          </p:cNvPr>
          <p:cNvSpPr/>
          <p:nvPr/>
        </p:nvSpPr>
        <p:spPr>
          <a:xfrm>
            <a:off x="5870957" y="726087"/>
            <a:ext cx="2479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tx1"/>
                </a:solidFill>
                <a:cs typeface="Arial" panose="020B0604020202020204" pitchFamily="34" charset="0"/>
              </a:rPr>
              <a:t>en los grupos de trabajo</a:t>
            </a:r>
            <a:endParaRPr lang="es-ES_tradnl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25445" t="44593" b="27218"/>
          <a:stretch/>
        </p:blipFill>
        <p:spPr>
          <a:xfrm flipH="1">
            <a:off x="-68783" y="-622798"/>
            <a:ext cx="9281555" cy="194472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ángulo 12">
            <a:extLst>
              <a:ext uri="{FF2B5EF4-FFF2-40B4-BE49-F238E27FC236}">
                <a16:creationId xmlns:a16="http://schemas.microsoft.com/office/drawing/2014/main" id="{AA5943D2-CD62-41D8-A6D8-5C006565F998}"/>
              </a:ext>
            </a:extLst>
          </p:cNvPr>
          <p:cNvSpPr/>
          <p:nvPr/>
        </p:nvSpPr>
        <p:spPr>
          <a:xfrm>
            <a:off x="0" y="285648"/>
            <a:ext cx="9272807" cy="389195"/>
          </a:xfrm>
          <a:prstGeom prst="rect">
            <a:avLst/>
          </a:prstGeom>
          <a:solidFill>
            <a:srgbClr val="530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highlight>
                <a:srgbClr val="FF0000"/>
              </a:highlight>
            </a:endParaRPr>
          </a:p>
        </p:txBody>
      </p:sp>
      <p:sp>
        <p:nvSpPr>
          <p:cNvPr id="29" name="Rectángulo 6">
            <a:extLst>
              <a:ext uri="{FF2B5EF4-FFF2-40B4-BE49-F238E27FC236}">
                <a16:creationId xmlns:a16="http://schemas.microsoft.com/office/drawing/2014/main" id="{93A58661-20ED-419A-9B7C-77EE22134B22}"/>
              </a:ext>
            </a:extLst>
          </p:cNvPr>
          <p:cNvSpPr/>
          <p:nvPr/>
        </p:nvSpPr>
        <p:spPr>
          <a:xfrm>
            <a:off x="1163117" y="311058"/>
            <a:ext cx="10367816" cy="4770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MX" sz="1700" dirty="0">
                <a:solidFill>
                  <a:schemeClr val="bg1"/>
                </a:solidFill>
                <a:latin typeface="DM Serif Display" panose="020B0604020202020204" charset="0"/>
                <a:cs typeface="Calibri" panose="020F0502020204030204" pitchFamily="34" charset="0"/>
              </a:rPr>
              <a:t>Grupo “Sorteos Universitarios”</a:t>
            </a:r>
            <a:endParaRPr lang="es-ES_tradnl" sz="1700" dirty="0">
              <a:solidFill>
                <a:schemeClr val="bg1"/>
              </a:solidFill>
              <a:latin typeface="DM Serif Display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1" name="Elipse 14">
            <a:extLst>
              <a:ext uri="{FF2B5EF4-FFF2-40B4-BE49-F238E27FC236}">
                <a16:creationId xmlns:a16="http://schemas.microsoft.com/office/drawing/2014/main" id="{42AE446B-CF26-4361-A585-7A376EEEA0DF}"/>
              </a:ext>
            </a:extLst>
          </p:cNvPr>
          <p:cNvSpPr/>
          <p:nvPr/>
        </p:nvSpPr>
        <p:spPr>
          <a:xfrm>
            <a:off x="304800" y="135467"/>
            <a:ext cx="798282" cy="798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" name="Imagen 13">
            <a:extLst>
              <a:ext uri="{FF2B5EF4-FFF2-40B4-BE49-F238E27FC236}">
                <a16:creationId xmlns:a16="http://schemas.microsoft.com/office/drawing/2014/main" id="{41CADD69-245F-4BF5-8204-643E3C20C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32" y="213653"/>
            <a:ext cx="602018" cy="6419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88E20E-1A33-4B15-9CCD-0721BC72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14" y="700253"/>
            <a:ext cx="7090230" cy="551286"/>
          </a:xfrm>
        </p:spPr>
        <p:txBody>
          <a:bodyPr/>
          <a:lstStyle/>
          <a:p>
            <a:pPr algn="ctr"/>
            <a:r>
              <a:rPr lang="es-ES" sz="1400" dirty="0"/>
              <a:t>Líder: Universidad Anáhuac </a:t>
            </a:r>
            <a:br>
              <a:rPr lang="es-ES" sz="1400" dirty="0"/>
            </a:br>
            <a:r>
              <a:rPr lang="es-ES" sz="1400" dirty="0"/>
              <a:t>Mtro. José Luis Arenas</a:t>
            </a:r>
            <a:br>
              <a:rPr lang="es-ES" sz="1400" dirty="0"/>
            </a:br>
            <a:endParaRPr lang="es-MX" sz="1400" dirty="0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9921750-4480-4D63-957D-324AEEFFC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56505"/>
              </p:ext>
            </p:extLst>
          </p:nvPr>
        </p:nvGraphicFramePr>
        <p:xfrm>
          <a:off x="1522307" y="1439900"/>
          <a:ext cx="6448043" cy="3436915"/>
        </p:xfrm>
        <a:graphic>
          <a:graphicData uri="http://schemas.openxmlformats.org/drawingml/2006/table">
            <a:tbl>
              <a:tblPr firstRow="1" firstCol="1" bandRow="1">
                <a:effectLst/>
                <a:tableStyleId>{793D81CF-94F2-401A-BA57-92F5A7B2D0C5}</a:tableStyleId>
              </a:tblPr>
              <a:tblGrid>
                <a:gridCol w="3489200">
                  <a:extLst>
                    <a:ext uri="{9D8B030D-6E8A-4147-A177-3AD203B41FA5}">
                      <a16:colId xmlns:a16="http://schemas.microsoft.com/office/drawing/2014/main" val="2428980045"/>
                    </a:ext>
                  </a:extLst>
                </a:gridCol>
                <a:gridCol w="2958843">
                  <a:extLst>
                    <a:ext uri="{9D8B030D-6E8A-4147-A177-3AD203B41FA5}">
                      <a16:colId xmlns:a16="http://schemas.microsoft.com/office/drawing/2014/main" val="301459287"/>
                    </a:ext>
                  </a:extLst>
                </a:gridCol>
              </a:tblGrid>
              <a:tr h="379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Institución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0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0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44866"/>
                  </a:ext>
                </a:extLst>
              </a:tr>
              <a:tr h="255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U. Hipócrates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Lic. Verónica Radilla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8577"/>
                  </a:ext>
                </a:extLst>
              </a:tr>
              <a:tr h="255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U. Anáhuac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Lic. José Luis Arenas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8698"/>
                  </a:ext>
                </a:extLst>
              </a:tr>
              <a:tr h="255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Tecmilenio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Raúl Mendoza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794783"/>
                  </a:ext>
                </a:extLst>
              </a:tr>
              <a:tr h="255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U.A.d</a:t>
                      </a: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 Yucatán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Jéssica</a:t>
                      </a: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Canto Maldonado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676330"/>
                  </a:ext>
                </a:extLst>
              </a:tr>
              <a:tr h="33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Instituto Tecnológico de Nuevo Laredo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Sergio Garza Carranza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652870"/>
                  </a:ext>
                </a:extLst>
              </a:tr>
              <a:tr h="255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Tecnológico de Monterrey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Farid</a:t>
                      </a: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s-ES" sz="1300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Aouragh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982967"/>
                  </a:ext>
                </a:extLst>
              </a:tr>
              <a:tr h="255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UABC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Gabriela Rosas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42696"/>
                  </a:ext>
                </a:extLst>
              </a:tr>
              <a:tr h="255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U. de Guanajuato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José de Jesús Jaime </a:t>
                      </a:r>
                      <a:r>
                        <a:rPr lang="es-ES" sz="1300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Galvan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585888"/>
                  </a:ext>
                </a:extLst>
              </a:tr>
              <a:tr h="33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Instituto Tecnológico Latinoamericano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Claudia Salas </a:t>
                      </a:r>
                      <a:r>
                        <a:rPr lang="es-ES" sz="13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Cotonieto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048759"/>
                  </a:ext>
                </a:extLst>
              </a:tr>
              <a:tr h="255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UPAEP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3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Gabriela</a:t>
                      </a:r>
                      <a:r>
                        <a:rPr lang="es-ES" sz="13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Fernández 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53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Universidad </a:t>
                      </a:r>
                      <a:r>
                        <a:rPr lang="en-US" sz="13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Autónoma</a:t>
                      </a:r>
                      <a:r>
                        <a:rPr lang="en-US" sz="13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del Carmen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3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Margarita Méndez Zamora</a:t>
                      </a:r>
                      <a:endParaRPr lang="en-US" sz="13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79504"/>
                  </a:ext>
                </a:extLst>
              </a:tr>
            </a:tbl>
          </a:graphicData>
        </a:graphic>
      </p:graphicFrame>
      <p:pic>
        <p:nvPicPr>
          <p:cNvPr id="36" name="Imagen 28">
            <a:extLst>
              <a:ext uri="{FF2B5EF4-FFF2-40B4-BE49-F238E27FC236}">
                <a16:creationId xmlns:a16="http://schemas.microsoft.com/office/drawing/2014/main" id="{8B6A0E46-9E73-4352-9AD5-EC671E23F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336" y="1499991"/>
            <a:ext cx="273986" cy="290959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:a16="http://schemas.microsoft.com/office/drawing/2014/main" id="{F30A712F-A5F4-41B5-9FE7-03B0E6E008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13" b="14657"/>
          <a:stretch/>
        </p:blipFill>
        <p:spPr>
          <a:xfrm>
            <a:off x="6873330" y="18081"/>
            <a:ext cx="2105460" cy="7982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nvesment Business Plan by Slidego">
  <a:themeElements>
    <a:clrScheme name="Simple Light">
      <a:dk1>
        <a:srgbClr val="434343"/>
      </a:dk1>
      <a:lt1>
        <a:srgbClr val="F3F3F3"/>
      </a:lt1>
      <a:dk2>
        <a:srgbClr val="3D4658"/>
      </a:dk2>
      <a:lt2>
        <a:srgbClr val="EEEEEE"/>
      </a:lt2>
      <a:accent1>
        <a:srgbClr val="434343"/>
      </a:accent1>
      <a:accent2>
        <a:srgbClr val="434343"/>
      </a:accent2>
      <a:accent3>
        <a:srgbClr val="434343"/>
      </a:accent3>
      <a:accent4>
        <a:srgbClr val="434343"/>
      </a:accent4>
      <a:accent5>
        <a:srgbClr val="434343"/>
      </a:accent5>
      <a:accent6>
        <a:srgbClr val="43434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1480</Words>
  <Application>Microsoft Office PowerPoint</Application>
  <PresentationFormat>Presentación en pantalla (16:9)</PresentationFormat>
  <Paragraphs>355</Paragraphs>
  <Slides>19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DM Serif Display</vt:lpstr>
      <vt:lpstr>Calibri</vt:lpstr>
      <vt:lpstr>Open Sans Light</vt:lpstr>
      <vt:lpstr>MentiText</vt:lpstr>
      <vt:lpstr>Arial</vt:lpstr>
      <vt:lpstr>Invesment Business Plan by Slidego</vt:lpstr>
      <vt:lpstr>Presentación de PowerPoint</vt:lpstr>
      <vt:lpstr>Presentación de PowerPoint</vt:lpstr>
      <vt:lpstr>Presentación de PowerPoint</vt:lpstr>
      <vt:lpstr>¿Cómo llegas  a la reunión?</vt:lpstr>
      <vt:lpstr>Integrantes</vt:lpstr>
      <vt:lpstr>Proyectos y Acuerdos  Grupos de Trabajo </vt:lpstr>
      <vt:lpstr>Resumen de proyectos y acuerdos por grupo de trabajo </vt:lpstr>
      <vt:lpstr>Presentación de PowerPoint</vt:lpstr>
      <vt:lpstr>Líder: Universidad Anáhuac  Mtro. José Luis Arenas </vt:lpstr>
      <vt:lpstr>Líder: Universidad Anáhuac  Mtro. Germán Campos Valle  </vt:lpstr>
      <vt:lpstr>Líder: Universidad de Guadalajara  Mtra. Paola Corona   </vt:lpstr>
      <vt:lpstr>Líder:  Universidad Michoacana de San Nicolás de Hidalgo Mtro. Julio Vargas Medina   </vt:lpstr>
      <vt:lpstr>Líder:  Universidad IBEROAMERICANA Mtro. Devin Patrick Hauer   </vt:lpstr>
      <vt:lpstr>Líder:  UANL Mtro. Rafael Vela Tamez   </vt:lpstr>
      <vt:lpstr>Líder: UAM Dra. Martha Beatriz Mota Aragón</vt:lpstr>
      <vt:lpstr>Líder: Instituto Politécnico Nacional Dr. Juan Aranda</vt:lpstr>
      <vt:lpstr>Asuntos Generales</vt:lpstr>
      <vt:lpstr>¿Qué temas  te gustaría profundizar en   la siguiente reunión?</vt:lpstr>
      <vt:lpstr>Registro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Keyra Naomi</dc:creator>
  <cp:lastModifiedBy>Benito Sotelo Villa</cp:lastModifiedBy>
  <cp:revision>33</cp:revision>
  <dcterms:modified xsi:type="dcterms:W3CDTF">2021-04-14T15:51:47Z</dcterms:modified>
</cp:coreProperties>
</file>