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1"/>
  </p:notesMasterIdLst>
  <p:sldIdLst>
    <p:sldId id="256" r:id="rId2"/>
    <p:sldId id="30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321" r:id="rId14"/>
    <p:sldId id="305" r:id="rId15"/>
    <p:sldId id="316" r:id="rId16"/>
    <p:sldId id="317" r:id="rId17"/>
    <p:sldId id="318" r:id="rId18"/>
    <p:sldId id="319" r:id="rId19"/>
    <p:sldId id="320" r:id="rId20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/>
    <p:restoredTop sz="94624"/>
  </p:normalViewPr>
  <p:slideViewPr>
    <p:cSldViewPr snapToGrid="0" snapToObjects="1">
      <p:cViewPr varScale="1">
        <p:scale>
          <a:sx n="69" d="100"/>
          <a:sy n="69" d="100"/>
        </p:scale>
        <p:origin x="17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98241B-9741-CB44-9332-1F12C008508B}" type="doc">
      <dgm:prSet loTypeId="urn:microsoft.com/office/officeart/2005/8/layout/hierarchy4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1A33F352-2B8C-134C-996D-57AF92765A36}">
      <dgm:prSet phldrT="[Texto]"/>
      <dgm:spPr/>
      <dgm:t>
        <a:bodyPr/>
        <a:lstStyle/>
        <a:p>
          <a:r>
            <a:rPr lang="es-ES_tradnl" dirty="0" smtClean="0"/>
            <a:t>50 proyectos</a:t>
          </a:r>
          <a:endParaRPr lang="es-ES_tradnl" dirty="0"/>
        </a:p>
      </dgm:t>
    </dgm:pt>
    <dgm:pt modelId="{FB78BD6A-ACF8-7B47-BED9-DB7D0BCFE0F9}" type="parTrans" cxnId="{6388F062-F600-CE4B-80F5-3FC01012C5A8}">
      <dgm:prSet/>
      <dgm:spPr/>
      <dgm:t>
        <a:bodyPr/>
        <a:lstStyle/>
        <a:p>
          <a:endParaRPr lang="es-ES_tradnl"/>
        </a:p>
      </dgm:t>
    </dgm:pt>
    <dgm:pt modelId="{17408611-658F-BB4B-8654-3C85782B070C}" type="sibTrans" cxnId="{6388F062-F600-CE4B-80F5-3FC01012C5A8}">
      <dgm:prSet/>
      <dgm:spPr/>
      <dgm:t>
        <a:bodyPr/>
        <a:lstStyle/>
        <a:p>
          <a:endParaRPr lang="es-ES_tradnl"/>
        </a:p>
      </dgm:t>
    </dgm:pt>
    <dgm:pt modelId="{D6A41041-085E-B04C-A461-EBFB0B84EAFC}">
      <dgm:prSet phldrT="[Texto]"/>
      <dgm:spPr/>
      <dgm:t>
        <a:bodyPr/>
        <a:lstStyle/>
        <a:p>
          <a:r>
            <a:rPr lang="es-ES_tradnl" dirty="0" smtClean="0"/>
            <a:t>417 MDP</a:t>
          </a:r>
          <a:endParaRPr lang="es-ES_tradnl" dirty="0"/>
        </a:p>
      </dgm:t>
    </dgm:pt>
    <dgm:pt modelId="{FF337617-720E-1A4D-89DD-4247410B5E16}" type="parTrans" cxnId="{6A95B6C4-FAD7-6F44-9F85-48F48B043C0E}">
      <dgm:prSet/>
      <dgm:spPr/>
      <dgm:t>
        <a:bodyPr/>
        <a:lstStyle/>
        <a:p>
          <a:endParaRPr lang="es-ES_tradnl"/>
        </a:p>
      </dgm:t>
    </dgm:pt>
    <dgm:pt modelId="{E43E8567-A021-2740-970E-0AAF1D070869}" type="sibTrans" cxnId="{6A95B6C4-FAD7-6F44-9F85-48F48B043C0E}">
      <dgm:prSet/>
      <dgm:spPr/>
      <dgm:t>
        <a:bodyPr/>
        <a:lstStyle/>
        <a:p>
          <a:endParaRPr lang="es-ES_tradnl"/>
        </a:p>
      </dgm:t>
    </dgm:pt>
    <dgm:pt modelId="{F72FA8F1-117F-C04C-A7D5-9103FA73EBC6}">
      <dgm:prSet phldrT="[Texto]"/>
      <dgm:spPr/>
      <dgm:t>
        <a:bodyPr/>
        <a:lstStyle/>
        <a:p>
          <a:r>
            <a:rPr lang="es-ES_tradnl" dirty="0" smtClean="0"/>
            <a:t>SENER</a:t>
          </a:r>
          <a:endParaRPr lang="es-ES_tradnl" dirty="0"/>
        </a:p>
      </dgm:t>
    </dgm:pt>
    <dgm:pt modelId="{02848C7D-1E0B-8047-B51C-F3AEA0CF9BE8}" type="parTrans" cxnId="{6F8F37C2-0D52-774E-8A74-231DC7274215}">
      <dgm:prSet/>
      <dgm:spPr/>
      <dgm:t>
        <a:bodyPr/>
        <a:lstStyle/>
        <a:p>
          <a:endParaRPr lang="es-ES_tradnl"/>
        </a:p>
      </dgm:t>
    </dgm:pt>
    <dgm:pt modelId="{13269683-2857-D044-BD2A-634BBD6DE06F}" type="sibTrans" cxnId="{6F8F37C2-0D52-774E-8A74-231DC7274215}">
      <dgm:prSet/>
      <dgm:spPr/>
      <dgm:t>
        <a:bodyPr/>
        <a:lstStyle/>
        <a:p>
          <a:endParaRPr lang="es-ES_tradnl"/>
        </a:p>
      </dgm:t>
    </dgm:pt>
    <dgm:pt modelId="{4AF90CD5-D940-3048-81DD-50F6711B103C}">
      <dgm:prSet phldrT="[Texto]"/>
      <dgm:spPr/>
      <dgm:t>
        <a:bodyPr/>
        <a:lstStyle/>
        <a:p>
          <a:r>
            <a:rPr lang="es-ES_tradnl" dirty="0" smtClean="0"/>
            <a:t>CIENCIA BÁSICA</a:t>
          </a:r>
          <a:endParaRPr lang="es-ES_tradnl" dirty="0"/>
        </a:p>
      </dgm:t>
    </dgm:pt>
    <dgm:pt modelId="{986CBDEA-9811-3644-BE07-485F2A479642}" type="parTrans" cxnId="{C93B337B-362A-4A40-B15E-45E7F92686C6}">
      <dgm:prSet/>
      <dgm:spPr/>
      <dgm:t>
        <a:bodyPr/>
        <a:lstStyle/>
        <a:p>
          <a:endParaRPr lang="es-ES_tradnl"/>
        </a:p>
      </dgm:t>
    </dgm:pt>
    <dgm:pt modelId="{59DD924B-36D3-1948-AE7F-16FA8FE9A2DC}" type="sibTrans" cxnId="{C93B337B-362A-4A40-B15E-45E7F92686C6}">
      <dgm:prSet/>
      <dgm:spPr/>
      <dgm:t>
        <a:bodyPr/>
        <a:lstStyle/>
        <a:p>
          <a:endParaRPr lang="es-ES_tradnl"/>
        </a:p>
      </dgm:t>
    </dgm:pt>
    <dgm:pt modelId="{574C3C80-FF4D-F34B-950F-9B40D73B9AAD}">
      <dgm:prSet phldrT="[Texto]"/>
      <dgm:spPr/>
      <dgm:t>
        <a:bodyPr/>
        <a:lstStyle/>
        <a:p>
          <a:r>
            <a:rPr lang="es-ES_tradnl" dirty="0" smtClean="0"/>
            <a:t>CONACYT</a:t>
          </a:r>
          <a:endParaRPr lang="es-ES_tradnl" dirty="0"/>
        </a:p>
      </dgm:t>
    </dgm:pt>
    <dgm:pt modelId="{5CAF12A9-09B9-C34A-801C-5C4B94B181BB}" type="parTrans" cxnId="{AF44A79D-0503-154D-BA96-A76150C3B58E}">
      <dgm:prSet/>
      <dgm:spPr/>
      <dgm:t>
        <a:bodyPr/>
        <a:lstStyle/>
        <a:p>
          <a:endParaRPr lang="es-ES_tradnl"/>
        </a:p>
      </dgm:t>
    </dgm:pt>
    <dgm:pt modelId="{27E25FAE-C94C-9548-92F8-086D82722908}" type="sibTrans" cxnId="{AF44A79D-0503-154D-BA96-A76150C3B58E}">
      <dgm:prSet/>
      <dgm:spPr/>
      <dgm:t>
        <a:bodyPr/>
        <a:lstStyle/>
        <a:p>
          <a:endParaRPr lang="es-ES_tradnl"/>
        </a:p>
      </dgm:t>
    </dgm:pt>
    <dgm:pt modelId="{4CFBA462-9072-E343-8D2A-42AE9439B7E6}">
      <dgm:prSet phldrT="[Texto]"/>
      <dgm:spPr/>
      <dgm:t>
        <a:bodyPr/>
        <a:lstStyle/>
        <a:p>
          <a:r>
            <a:rPr lang="es-ES_tradnl" dirty="0" smtClean="0"/>
            <a:t>PROBLEMAS NACIONALES</a:t>
          </a:r>
          <a:endParaRPr lang="es-ES_tradnl" dirty="0"/>
        </a:p>
      </dgm:t>
    </dgm:pt>
    <dgm:pt modelId="{6E5A1C62-338B-B34C-B87D-E2434A8ABE1E}" type="parTrans" cxnId="{69DE1B8E-FB0B-FE40-8E8B-33CB0F8F824D}">
      <dgm:prSet/>
      <dgm:spPr/>
      <dgm:t>
        <a:bodyPr/>
        <a:lstStyle/>
        <a:p>
          <a:endParaRPr lang="es-ES_tradnl"/>
        </a:p>
      </dgm:t>
    </dgm:pt>
    <dgm:pt modelId="{D4A41345-82CB-D349-BB0C-6F411BC1A910}" type="sibTrans" cxnId="{69DE1B8E-FB0B-FE40-8E8B-33CB0F8F824D}">
      <dgm:prSet/>
      <dgm:spPr/>
      <dgm:t>
        <a:bodyPr/>
        <a:lstStyle/>
        <a:p>
          <a:endParaRPr lang="es-ES_tradnl"/>
        </a:p>
      </dgm:t>
    </dgm:pt>
    <dgm:pt modelId="{6D57D216-9DF4-0848-9852-083381BAEADF}" type="pres">
      <dgm:prSet presAssocID="{9998241B-9741-CB44-9332-1F12C008508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_tradnl"/>
        </a:p>
      </dgm:t>
    </dgm:pt>
    <dgm:pt modelId="{60D29132-DE6C-3848-ADDD-75CD40D60C4D}" type="pres">
      <dgm:prSet presAssocID="{1A33F352-2B8C-134C-996D-57AF92765A36}" presName="vertOne" presStyleCnt="0"/>
      <dgm:spPr/>
    </dgm:pt>
    <dgm:pt modelId="{ED669D49-9677-894B-BFCB-E2924F290E82}" type="pres">
      <dgm:prSet presAssocID="{1A33F352-2B8C-134C-996D-57AF92765A36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FB4D4E4B-D0C3-4146-B9D9-D6A6E71918DD}" type="pres">
      <dgm:prSet presAssocID="{1A33F352-2B8C-134C-996D-57AF92765A36}" presName="parTransOne" presStyleCnt="0"/>
      <dgm:spPr/>
    </dgm:pt>
    <dgm:pt modelId="{A99FA8FB-D1F9-014D-997F-171BD0A4A183}" type="pres">
      <dgm:prSet presAssocID="{1A33F352-2B8C-134C-996D-57AF92765A36}" presName="horzOne" presStyleCnt="0"/>
      <dgm:spPr/>
    </dgm:pt>
    <dgm:pt modelId="{0C8F5790-1628-E847-824E-EA15369A8D38}" type="pres">
      <dgm:prSet presAssocID="{D6A41041-085E-B04C-A461-EBFB0B84EAFC}" presName="vertTwo" presStyleCnt="0"/>
      <dgm:spPr/>
    </dgm:pt>
    <dgm:pt modelId="{B6D398FD-6D08-894B-995B-AB2F9FC42716}" type="pres">
      <dgm:prSet presAssocID="{D6A41041-085E-B04C-A461-EBFB0B84EAFC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0AB4B69F-FADA-C74B-9D76-76BD44F2EAF7}" type="pres">
      <dgm:prSet presAssocID="{D6A41041-085E-B04C-A461-EBFB0B84EAFC}" presName="parTransTwo" presStyleCnt="0"/>
      <dgm:spPr/>
    </dgm:pt>
    <dgm:pt modelId="{A2971072-C6B0-2944-9C06-693C995B6E3D}" type="pres">
      <dgm:prSet presAssocID="{D6A41041-085E-B04C-A461-EBFB0B84EAFC}" presName="horzTwo" presStyleCnt="0"/>
      <dgm:spPr/>
    </dgm:pt>
    <dgm:pt modelId="{DC8B11FA-CBEE-4B42-83C5-701BAB14DF0F}" type="pres">
      <dgm:prSet presAssocID="{F72FA8F1-117F-C04C-A7D5-9103FA73EBC6}" presName="vertThree" presStyleCnt="0"/>
      <dgm:spPr/>
    </dgm:pt>
    <dgm:pt modelId="{21713B13-7105-354D-A4DA-A98F29FDC4E4}" type="pres">
      <dgm:prSet presAssocID="{F72FA8F1-117F-C04C-A7D5-9103FA73EBC6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77076277-4643-4746-927C-782AB1126911}" type="pres">
      <dgm:prSet presAssocID="{F72FA8F1-117F-C04C-A7D5-9103FA73EBC6}" presName="horzThree" presStyleCnt="0"/>
      <dgm:spPr/>
    </dgm:pt>
    <dgm:pt modelId="{210F52C1-CCE5-FC46-86C7-01CEA2D7D1E4}" type="pres">
      <dgm:prSet presAssocID="{13269683-2857-D044-BD2A-634BBD6DE06F}" presName="sibSpaceThree" presStyleCnt="0"/>
      <dgm:spPr/>
    </dgm:pt>
    <dgm:pt modelId="{FC3978F0-B85E-F744-8A36-00BA0BF448A1}" type="pres">
      <dgm:prSet presAssocID="{4AF90CD5-D940-3048-81DD-50F6711B103C}" presName="vertThree" presStyleCnt="0"/>
      <dgm:spPr/>
    </dgm:pt>
    <dgm:pt modelId="{01144E5F-DC45-8245-A192-21CF81B83602}" type="pres">
      <dgm:prSet presAssocID="{4AF90CD5-D940-3048-81DD-50F6711B103C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35497071-C791-374C-91EB-BD1F93A01D5B}" type="pres">
      <dgm:prSet presAssocID="{4AF90CD5-D940-3048-81DD-50F6711B103C}" presName="horzThree" presStyleCnt="0"/>
      <dgm:spPr/>
    </dgm:pt>
    <dgm:pt modelId="{B7FF897A-D316-3C43-97F5-73188A280DE8}" type="pres">
      <dgm:prSet presAssocID="{E43E8567-A021-2740-970E-0AAF1D070869}" presName="sibSpaceTwo" presStyleCnt="0"/>
      <dgm:spPr/>
    </dgm:pt>
    <dgm:pt modelId="{C437D05D-98B0-1E49-9228-64E938531848}" type="pres">
      <dgm:prSet presAssocID="{574C3C80-FF4D-F34B-950F-9B40D73B9AAD}" presName="vertTwo" presStyleCnt="0"/>
      <dgm:spPr/>
    </dgm:pt>
    <dgm:pt modelId="{48515C74-0EEB-6D48-BC49-8AAC8212B9CB}" type="pres">
      <dgm:prSet presAssocID="{574C3C80-FF4D-F34B-950F-9B40D73B9AAD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C7300324-B2BD-844C-8277-53ED5901EBAC}" type="pres">
      <dgm:prSet presAssocID="{574C3C80-FF4D-F34B-950F-9B40D73B9AAD}" presName="parTransTwo" presStyleCnt="0"/>
      <dgm:spPr/>
    </dgm:pt>
    <dgm:pt modelId="{55D490B4-5132-5347-B4FB-77A74D1B8022}" type="pres">
      <dgm:prSet presAssocID="{574C3C80-FF4D-F34B-950F-9B40D73B9AAD}" presName="horzTwo" presStyleCnt="0"/>
      <dgm:spPr/>
    </dgm:pt>
    <dgm:pt modelId="{171EA637-5E18-034B-A45B-245BB084C23D}" type="pres">
      <dgm:prSet presAssocID="{4CFBA462-9072-E343-8D2A-42AE9439B7E6}" presName="vertThree" presStyleCnt="0"/>
      <dgm:spPr/>
    </dgm:pt>
    <dgm:pt modelId="{9D604A8D-1A35-3E44-940B-42170DA55E66}" type="pres">
      <dgm:prSet presAssocID="{4CFBA462-9072-E343-8D2A-42AE9439B7E6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23B12B2C-DE74-8346-B5C8-9CF007F236A5}" type="pres">
      <dgm:prSet presAssocID="{4CFBA462-9072-E343-8D2A-42AE9439B7E6}" presName="horzThree" presStyleCnt="0"/>
      <dgm:spPr/>
    </dgm:pt>
  </dgm:ptLst>
  <dgm:cxnLst>
    <dgm:cxn modelId="{79EFB51F-5A2C-B340-8B80-9D8601644E3B}" type="presOf" srcId="{4CFBA462-9072-E343-8D2A-42AE9439B7E6}" destId="{9D604A8D-1A35-3E44-940B-42170DA55E66}" srcOrd="0" destOrd="0" presId="urn:microsoft.com/office/officeart/2005/8/layout/hierarchy4"/>
    <dgm:cxn modelId="{B370D579-5F9F-3C49-B0CB-97F188FC07A9}" type="presOf" srcId="{9998241B-9741-CB44-9332-1F12C008508B}" destId="{6D57D216-9DF4-0848-9852-083381BAEADF}" srcOrd="0" destOrd="0" presId="urn:microsoft.com/office/officeart/2005/8/layout/hierarchy4"/>
    <dgm:cxn modelId="{2649CBCD-6888-BB4F-A009-C5CF73ECF6F8}" type="presOf" srcId="{F72FA8F1-117F-C04C-A7D5-9103FA73EBC6}" destId="{21713B13-7105-354D-A4DA-A98F29FDC4E4}" srcOrd="0" destOrd="0" presId="urn:microsoft.com/office/officeart/2005/8/layout/hierarchy4"/>
    <dgm:cxn modelId="{69DE1B8E-FB0B-FE40-8E8B-33CB0F8F824D}" srcId="{574C3C80-FF4D-F34B-950F-9B40D73B9AAD}" destId="{4CFBA462-9072-E343-8D2A-42AE9439B7E6}" srcOrd="0" destOrd="0" parTransId="{6E5A1C62-338B-B34C-B87D-E2434A8ABE1E}" sibTransId="{D4A41345-82CB-D349-BB0C-6F411BC1A910}"/>
    <dgm:cxn modelId="{A22137A6-C63B-0A42-A6AA-AE5D06AFE8D3}" type="presOf" srcId="{574C3C80-FF4D-F34B-950F-9B40D73B9AAD}" destId="{48515C74-0EEB-6D48-BC49-8AAC8212B9CB}" srcOrd="0" destOrd="0" presId="urn:microsoft.com/office/officeart/2005/8/layout/hierarchy4"/>
    <dgm:cxn modelId="{6A95B6C4-FAD7-6F44-9F85-48F48B043C0E}" srcId="{1A33F352-2B8C-134C-996D-57AF92765A36}" destId="{D6A41041-085E-B04C-A461-EBFB0B84EAFC}" srcOrd="0" destOrd="0" parTransId="{FF337617-720E-1A4D-89DD-4247410B5E16}" sibTransId="{E43E8567-A021-2740-970E-0AAF1D070869}"/>
    <dgm:cxn modelId="{6388F062-F600-CE4B-80F5-3FC01012C5A8}" srcId="{9998241B-9741-CB44-9332-1F12C008508B}" destId="{1A33F352-2B8C-134C-996D-57AF92765A36}" srcOrd="0" destOrd="0" parTransId="{FB78BD6A-ACF8-7B47-BED9-DB7D0BCFE0F9}" sibTransId="{17408611-658F-BB4B-8654-3C85782B070C}"/>
    <dgm:cxn modelId="{B19B659B-43DA-CF42-9FF0-734B4AE06288}" type="presOf" srcId="{4AF90CD5-D940-3048-81DD-50F6711B103C}" destId="{01144E5F-DC45-8245-A192-21CF81B83602}" srcOrd="0" destOrd="0" presId="urn:microsoft.com/office/officeart/2005/8/layout/hierarchy4"/>
    <dgm:cxn modelId="{AA4638B8-22F7-AB4E-AEF1-48039F040A06}" type="presOf" srcId="{1A33F352-2B8C-134C-996D-57AF92765A36}" destId="{ED669D49-9677-894B-BFCB-E2924F290E82}" srcOrd="0" destOrd="0" presId="urn:microsoft.com/office/officeart/2005/8/layout/hierarchy4"/>
    <dgm:cxn modelId="{C93B337B-362A-4A40-B15E-45E7F92686C6}" srcId="{D6A41041-085E-B04C-A461-EBFB0B84EAFC}" destId="{4AF90CD5-D940-3048-81DD-50F6711B103C}" srcOrd="1" destOrd="0" parTransId="{986CBDEA-9811-3644-BE07-485F2A479642}" sibTransId="{59DD924B-36D3-1948-AE7F-16FA8FE9A2DC}"/>
    <dgm:cxn modelId="{6F8F37C2-0D52-774E-8A74-231DC7274215}" srcId="{D6A41041-085E-B04C-A461-EBFB0B84EAFC}" destId="{F72FA8F1-117F-C04C-A7D5-9103FA73EBC6}" srcOrd="0" destOrd="0" parTransId="{02848C7D-1E0B-8047-B51C-F3AEA0CF9BE8}" sibTransId="{13269683-2857-D044-BD2A-634BBD6DE06F}"/>
    <dgm:cxn modelId="{AF44A79D-0503-154D-BA96-A76150C3B58E}" srcId="{1A33F352-2B8C-134C-996D-57AF92765A36}" destId="{574C3C80-FF4D-F34B-950F-9B40D73B9AAD}" srcOrd="1" destOrd="0" parTransId="{5CAF12A9-09B9-C34A-801C-5C4B94B181BB}" sibTransId="{27E25FAE-C94C-9548-92F8-086D82722908}"/>
    <dgm:cxn modelId="{75951647-848E-BA42-BA49-A98F6A1FD7EC}" type="presOf" srcId="{D6A41041-085E-B04C-A461-EBFB0B84EAFC}" destId="{B6D398FD-6D08-894B-995B-AB2F9FC42716}" srcOrd="0" destOrd="0" presId="urn:microsoft.com/office/officeart/2005/8/layout/hierarchy4"/>
    <dgm:cxn modelId="{D35AD3B3-3562-0B4C-8D64-B91AA2658A93}" type="presParOf" srcId="{6D57D216-9DF4-0848-9852-083381BAEADF}" destId="{60D29132-DE6C-3848-ADDD-75CD40D60C4D}" srcOrd="0" destOrd="0" presId="urn:microsoft.com/office/officeart/2005/8/layout/hierarchy4"/>
    <dgm:cxn modelId="{882B73B4-7564-3243-93CD-CCB9BA176D3E}" type="presParOf" srcId="{60D29132-DE6C-3848-ADDD-75CD40D60C4D}" destId="{ED669D49-9677-894B-BFCB-E2924F290E82}" srcOrd="0" destOrd="0" presId="urn:microsoft.com/office/officeart/2005/8/layout/hierarchy4"/>
    <dgm:cxn modelId="{B4A7CA1A-D34D-B344-9743-3624DC81146F}" type="presParOf" srcId="{60D29132-DE6C-3848-ADDD-75CD40D60C4D}" destId="{FB4D4E4B-D0C3-4146-B9D9-D6A6E71918DD}" srcOrd="1" destOrd="0" presId="urn:microsoft.com/office/officeart/2005/8/layout/hierarchy4"/>
    <dgm:cxn modelId="{C736B8FA-67C3-4946-BDDB-19473D3B954E}" type="presParOf" srcId="{60D29132-DE6C-3848-ADDD-75CD40D60C4D}" destId="{A99FA8FB-D1F9-014D-997F-171BD0A4A183}" srcOrd="2" destOrd="0" presId="urn:microsoft.com/office/officeart/2005/8/layout/hierarchy4"/>
    <dgm:cxn modelId="{D157FF45-3DC4-5C4D-9B5E-F40FFE351DB9}" type="presParOf" srcId="{A99FA8FB-D1F9-014D-997F-171BD0A4A183}" destId="{0C8F5790-1628-E847-824E-EA15369A8D38}" srcOrd="0" destOrd="0" presId="urn:microsoft.com/office/officeart/2005/8/layout/hierarchy4"/>
    <dgm:cxn modelId="{0BCF230A-5182-114E-BFF8-74C0CA8F07AE}" type="presParOf" srcId="{0C8F5790-1628-E847-824E-EA15369A8D38}" destId="{B6D398FD-6D08-894B-995B-AB2F9FC42716}" srcOrd="0" destOrd="0" presId="urn:microsoft.com/office/officeart/2005/8/layout/hierarchy4"/>
    <dgm:cxn modelId="{2CEDDE13-B06A-1C41-818D-EB0E7856719F}" type="presParOf" srcId="{0C8F5790-1628-E847-824E-EA15369A8D38}" destId="{0AB4B69F-FADA-C74B-9D76-76BD44F2EAF7}" srcOrd="1" destOrd="0" presId="urn:microsoft.com/office/officeart/2005/8/layout/hierarchy4"/>
    <dgm:cxn modelId="{00845752-A15D-5A4C-BA1E-283E212E7D6D}" type="presParOf" srcId="{0C8F5790-1628-E847-824E-EA15369A8D38}" destId="{A2971072-C6B0-2944-9C06-693C995B6E3D}" srcOrd="2" destOrd="0" presId="urn:microsoft.com/office/officeart/2005/8/layout/hierarchy4"/>
    <dgm:cxn modelId="{C1DDB00D-BA51-3D45-BE01-FD060384E973}" type="presParOf" srcId="{A2971072-C6B0-2944-9C06-693C995B6E3D}" destId="{DC8B11FA-CBEE-4B42-83C5-701BAB14DF0F}" srcOrd="0" destOrd="0" presId="urn:microsoft.com/office/officeart/2005/8/layout/hierarchy4"/>
    <dgm:cxn modelId="{7389D321-5FF2-D144-93B6-95DC53C46435}" type="presParOf" srcId="{DC8B11FA-CBEE-4B42-83C5-701BAB14DF0F}" destId="{21713B13-7105-354D-A4DA-A98F29FDC4E4}" srcOrd="0" destOrd="0" presId="urn:microsoft.com/office/officeart/2005/8/layout/hierarchy4"/>
    <dgm:cxn modelId="{9CEFA706-CE22-6F4D-A9D0-81C633C31EF6}" type="presParOf" srcId="{DC8B11FA-CBEE-4B42-83C5-701BAB14DF0F}" destId="{77076277-4643-4746-927C-782AB1126911}" srcOrd="1" destOrd="0" presId="urn:microsoft.com/office/officeart/2005/8/layout/hierarchy4"/>
    <dgm:cxn modelId="{58A6A34C-88F0-F74E-8F90-1D7E0AE20BF9}" type="presParOf" srcId="{A2971072-C6B0-2944-9C06-693C995B6E3D}" destId="{210F52C1-CCE5-FC46-86C7-01CEA2D7D1E4}" srcOrd="1" destOrd="0" presId="urn:microsoft.com/office/officeart/2005/8/layout/hierarchy4"/>
    <dgm:cxn modelId="{2245D59A-6ED8-AD4F-BC89-029ACDEF588D}" type="presParOf" srcId="{A2971072-C6B0-2944-9C06-693C995B6E3D}" destId="{FC3978F0-B85E-F744-8A36-00BA0BF448A1}" srcOrd="2" destOrd="0" presId="urn:microsoft.com/office/officeart/2005/8/layout/hierarchy4"/>
    <dgm:cxn modelId="{6216528B-89E8-3A41-BBD3-4927E4FBEAE0}" type="presParOf" srcId="{FC3978F0-B85E-F744-8A36-00BA0BF448A1}" destId="{01144E5F-DC45-8245-A192-21CF81B83602}" srcOrd="0" destOrd="0" presId="urn:microsoft.com/office/officeart/2005/8/layout/hierarchy4"/>
    <dgm:cxn modelId="{8197F986-9679-B441-91EA-4571FEBA6ABB}" type="presParOf" srcId="{FC3978F0-B85E-F744-8A36-00BA0BF448A1}" destId="{35497071-C791-374C-91EB-BD1F93A01D5B}" srcOrd="1" destOrd="0" presId="urn:microsoft.com/office/officeart/2005/8/layout/hierarchy4"/>
    <dgm:cxn modelId="{E3397E14-38E0-0D41-8364-F98EC210155A}" type="presParOf" srcId="{A99FA8FB-D1F9-014D-997F-171BD0A4A183}" destId="{B7FF897A-D316-3C43-97F5-73188A280DE8}" srcOrd="1" destOrd="0" presId="urn:microsoft.com/office/officeart/2005/8/layout/hierarchy4"/>
    <dgm:cxn modelId="{D64ED210-BA5F-3C4C-9AF4-213C1D60BBDA}" type="presParOf" srcId="{A99FA8FB-D1F9-014D-997F-171BD0A4A183}" destId="{C437D05D-98B0-1E49-9228-64E938531848}" srcOrd="2" destOrd="0" presId="urn:microsoft.com/office/officeart/2005/8/layout/hierarchy4"/>
    <dgm:cxn modelId="{FB13049A-7F93-4245-B41E-3D27EB7C2AFC}" type="presParOf" srcId="{C437D05D-98B0-1E49-9228-64E938531848}" destId="{48515C74-0EEB-6D48-BC49-8AAC8212B9CB}" srcOrd="0" destOrd="0" presId="urn:microsoft.com/office/officeart/2005/8/layout/hierarchy4"/>
    <dgm:cxn modelId="{0EFA6F4E-7CCF-5B40-A70B-AF60DC14A2B5}" type="presParOf" srcId="{C437D05D-98B0-1E49-9228-64E938531848}" destId="{C7300324-B2BD-844C-8277-53ED5901EBAC}" srcOrd="1" destOrd="0" presId="urn:microsoft.com/office/officeart/2005/8/layout/hierarchy4"/>
    <dgm:cxn modelId="{1DD6B525-C9AF-5644-BA88-6CEC1F6F65F9}" type="presParOf" srcId="{C437D05D-98B0-1E49-9228-64E938531848}" destId="{55D490B4-5132-5347-B4FB-77A74D1B8022}" srcOrd="2" destOrd="0" presId="urn:microsoft.com/office/officeart/2005/8/layout/hierarchy4"/>
    <dgm:cxn modelId="{B5F8755F-DB05-5F43-811A-9BE74C8566F3}" type="presParOf" srcId="{55D490B4-5132-5347-B4FB-77A74D1B8022}" destId="{171EA637-5E18-034B-A45B-245BB084C23D}" srcOrd="0" destOrd="0" presId="urn:microsoft.com/office/officeart/2005/8/layout/hierarchy4"/>
    <dgm:cxn modelId="{59FD6A51-688E-1646-AE60-869BE37DA4FE}" type="presParOf" srcId="{171EA637-5E18-034B-A45B-245BB084C23D}" destId="{9D604A8D-1A35-3E44-940B-42170DA55E66}" srcOrd="0" destOrd="0" presId="urn:microsoft.com/office/officeart/2005/8/layout/hierarchy4"/>
    <dgm:cxn modelId="{BDFB35F8-A039-A946-92BC-0E137EF2DE92}" type="presParOf" srcId="{171EA637-5E18-034B-A45B-245BB084C23D}" destId="{23B12B2C-DE74-8346-B5C8-9CF007F236A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631684-8425-1C40-B249-D1E2A39CA7CA}" type="doc">
      <dgm:prSet loTypeId="urn:microsoft.com/office/officeart/2005/8/layout/hierarchy4" loCatId="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s-ES_tradnl"/>
        </a:p>
      </dgm:t>
    </dgm:pt>
    <dgm:pt modelId="{BDF9D2AA-6A96-4D49-84BD-A730CE7D2F95}">
      <dgm:prSet phldrT="[Texto]"/>
      <dgm:spPr/>
      <dgm:t>
        <a:bodyPr/>
        <a:lstStyle/>
        <a:p>
          <a:r>
            <a:rPr lang="es-ES_tradnl" dirty="0" smtClean="0"/>
            <a:t>20 proyectos</a:t>
          </a:r>
          <a:endParaRPr lang="es-ES_tradnl" dirty="0"/>
        </a:p>
      </dgm:t>
    </dgm:pt>
    <dgm:pt modelId="{AA54FD6F-DC2B-9A49-BA34-E18847C6DAAD}" type="parTrans" cxnId="{A955D61B-0F24-824D-BBDD-3BD0EF2817AD}">
      <dgm:prSet/>
      <dgm:spPr/>
      <dgm:t>
        <a:bodyPr/>
        <a:lstStyle/>
        <a:p>
          <a:endParaRPr lang="es-ES_tradnl"/>
        </a:p>
      </dgm:t>
    </dgm:pt>
    <dgm:pt modelId="{B7722394-626F-1C4E-B77E-D72942CF505B}" type="sibTrans" cxnId="{A955D61B-0F24-824D-BBDD-3BD0EF2817AD}">
      <dgm:prSet/>
      <dgm:spPr/>
      <dgm:t>
        <a:bodyPr/>
        <a:lstStyle/>
        <a:p>
          <a:endParaRPr lang="es-ES_tradnl"/>
        </a:p>
      </dgm:t>
    </dgm:pt>
    <dgm:pt modelId="{1E2A8B85-C2F3-584D-BC56-655558BF3958}">
      <dgm:prSet phldrT="[Texto]"/>
      <dgm:spPr/>
      <dgm:t>
        <a:bodyPr/>
        <a:lstStyle/>
        <a:p>
          <a:r>
            <a:rPr lang="es-ES_tradnl" dirty="0" smtClean="0"/>
            <a:t>213MDP</a:t>
          </a:r>
          <a:endParaRPr lang="es-ES_tradnl" dirty="0"/>
        </a:p>
      </dgm:t>
    </dgm:pt>
    <dgm:pt modelId="{C78088A1-0EC1-854A-89F3-7346F2C6A7E0}" type="parTrans" cxnId="{B273E8F3-BF6A-2244-9F71-0CBE1B7B1E48}">
      <dgm:prSet/>
      <dgm:spPr/>
      <dgm:t>
        <a:bodyPr/>
        <a:lstStyle/>
        <a:p>
          <a:endParaRPr lang="es-ES_tradnl"/>
        </a:p>
      </dgm:t>
    </dgm:pt>
    <dgm:pt modelId="{96267851-F965-8A4E-86F2-6C02B6F04702}" type="sibTrans" cxnId="{B273E8F3-BF6A-2244-9F71-0CBE1B7B1E48}">
      <dgm:prSet/>
      <dgm:spPr/>
      <dgm:t>
        <a:bodyPr/>
        <a:lstStyle/>
        <a:p>
          <a:endParaRPr lang="es-ES_tradnl"/>
        </a:p>
      </dgm:t>
    </dgm:pt>
    <dgm:pt modelId="{3725519E-BB74-7548-97A7-16D36EB67F8D}">
      <dgm:prSet phldrT="[Texto]"/>
      <dgm:spPr>
        <a:solidFill>
          <a:srgbClr val="C00000"/>
        </a:solidFill>
      </dgm:spPr>
      <dgm:t>
        <a:bodyPr/>
        <a:lstStyle/>
        <a:p>
          <a:r>
            <a:rPr lang="es-ES_tradnl" dirty="0" err="1" smtClean="0"/>
            <a:t>National</a:t>
          </a:r>
          <a:r>
            <a:rPr lang="es-ES_tradnl" dirty="0" smtClean="0"/>
            <a:t> </a:t>
          </a:r>
          <a:r>
            <a:rPr lang="es-ES_tradnl" dirty="0" err="1" smtClean="0"/>
            <a:t>Geographic</a:t>
          </a:r>
          <a:endParaRPr lang="es-ES_tradnl" dirty="0"/>
        </a:p>
      </dgm:t>
    </dgm:pt>
    <dgm:pt modelId="{03321639-D7B5-9E4A-9250-2B6DCDD9ACED}" type="parTrans" cxnId="{214F97A8-C6E0-AD4B-B2D6-CF2044E62AF9}">
      <dgm:prSet/>
      <dgm:spPr/>
      <dgm:t>
        <a:bodyPr/>
        <a:lstStyle/>
        <a:p>
          <a:endParaRPr lang="es-ES_tradnl"/>
        </a:p>
      </dgm:t>
    </dgm:pt>
    <dgm:pt modelId="{F9B042A8-54C1-504A-9C1D-D63FA0C83AE0}" type="sibTrans" cxnId="{214F97A8-C6E0-AD4B-B2D6-CF2044E62AF9}">
      <dgm:prSet/>
      <dgm:spPr/>
      <dgm:t>
        <a:bodyPr/>
        <a:lstStyle/>
        <a:p>
          <a:endParaRPr lang="es-ES_tradnl"/>
        </a:p>
      </dgm:t>
    </dgm:pt>
    <dgm:pt modelId="{BA50BAB3-6F47-004E-BA82-DEA9E1EB2786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ES_tradnl" dirty="0" smtClean="0"/>
            <a:t>Brasil</a:t>
          </a:r>
          <a:endParaRPr lang="es-ES_tradnl" dirty="0"/>
        </a:p>
      </dgm:t>
    </dgm:pt>
    <dgm:pt modelId="{0355033A-B5F1-8A46-8EA7-49C996AC89E6}" type="parTrans" cxnId="{523AD6FF-F3B2-A04F-B1A2-6228AA9239AF}">
      <dgm:prSet/>
      <dgm:spPr/>
      <dgm:t>
        <a:bodyPr/>
        <a:lstStyle/>
        <a:p>
          <a:endParaRPr lang="es-ES_tradnl"/>
        </a:p>
      </dgm:t>
    </dgm:pt>
    <dgm:pt modelId="{D4384A2A-1DD3-E847-9B70-A6AC1A9A225D}" type="sibTrans" cxnId="{523AD6FF-F3B2-A04F-B1A2-6228AA9239AF}">
      <dgm:prSet/>
      <dgm:spPr/>
      <dgm:t>
        <a:bodyPr/>
        <a:lstStyle/>
        <a:p>
          <a:endParaRPr lang="es-ES_tradnl"/>
        </a:p>
      </dgm:t>
    </dgm:pt>
    <dgm:pt modelId="{4415F32C-0964-8247-B74B-078FFDDED616}">
      <dgm:prSet phldrT="[Texto]"/>
      <dgm:spPr>
        <a:solidFill>
          <a:schemeClr val="accent6"/>
        </a:solidFill>
      </dgm:spPr>
      <dgm:t>
        <a:bodyPr/>
        <a:lstStyle/>
        <a:p>
          <a:r>
            <a:rPr lang="es-ES_tradnl" dirty="0" smtClean="0"/>
            <a:t>UE-H2020</a:t>
          </a:r>
          <a:endParaRPr lang="es-ES_tradnl" dirty="0"/>
        </a:p>
      </dgm:t>
    </dgm:pt>
    <dgm:pt modelId="{6221035A-6E3B-1946-B813-2E69597B8067}" type="parTrans" cxnId="{4055E766-4AB9-4141-BB84-332CEE4A05F5}">
      <dgm:prSet/>
      <dgm:spPr/>
      <dgm:t>
        <a:bodyPr/>
        <a:lstStyle/>
        <a:p>
          <a:endParaRPr lang="es-ES_tradnl"/>
        </a:p>
      </dgm:t>
    </dgm:pt>
    <dgm:pt modelId="{7D30CD10-9994-4C46-A034-342BBE289114}" type="sibTrans" cxnId="{4055E766-4AB9-4141-BB84-332CEE4A05F5}">
      <dgm:prSet/>
      <dgm:spPr/>
      <dgm:t>
        <a:bodyPr/>
        <a:lstStyle/>
        <a:p>
          <a:endParaRPr lang="es-ES_tradnl"/>
        </a:p>
      </dgm:t>
    </dgm:pt>
    <dgm:pt modelId="{6773162E-CB2B-FC40-B7B8-FBB9B571ED0B}">
      <dgm:prSet phldrT="[Texto]"/>
      <dgm:spPr>
        <a:solidFill>
          <a:srgbClr val="00B0F0"/>
        </a:solidFill>
      </dgm:spPr>
      <dgm:t>
        <a:bodyPr/>
        <a:lstStyle/>
        <a:p>
          <a:r>
            <a:rPr lang="es-ES_tradnl" dirty="0" smtClean="0"/>
            <a:t>Quebec</a:t>
          </a:r>
          <a:endParaRPr lang="es-ES_tradnl" dirty="0"/>
        </a:p>
      </dgm:t>
    </dgm:pt>
    <dgm:pt modelId="{423A5648-8D86-714F-9A21-76EEA7261ED4}" type="parTrans" cxnId="{793E0136-7C06-E644-8045-1060228BF32C}">
      <dgm:prSet/>
      <dgm:spPr/>
      <dgm:t>
        <a:bodyPr/>
        <a:lstStyle/>
        <a:p>
          <a:endParaRPr lang="es-ES_tradnl"/>
        </a:p>
      </dgm:t>
    </dgm:pt>
    <dgm:pt modelId="{FAA636A0-3C82-5C41-A02F-0AF903B2A668}" type="sibTrans" cxnId="{793E0136-7C06-E644-8045-1060228BF32C}">
      <dgm:prSet/>
      <dgm:spPr/>
      <dgm:t>
        <a:bodyPr/>
        <a:lstStyle/>
        <a:p>
          <a:endParaRPr lang="es-ES_tradnl"/>
        </a:p>
      </dgm:t>
    </dgm:pt>
    <dgm:pt modelId="{ADC52960-B15F-BE43-B487-C2631E77CCDC}">
      <dgm:prSet phldrT="[Texto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s-ES_tradnl" dirty="0" smtClean="0"/>
            <a:t>USA</a:t>
          </a:r>
          <a:endParaRPr lang="es-ES_tradnl" dirty="0"/>
        </a:p>
      </dgm:t>
    </dgm:pt>
    <dgm:pt modelId="{B198F03A-2038-2642-8CA4-E0ACAC80BE2B}" type="parTrans" cxnId="{894629DB-8871-2F4E-BE8D-DDCE8A5B4C81}">
      <dgm:prSet/>
      <dgm:spPr/>
      <dgm:t>
        <a:bodyPr/>
        <a:lstStyle/>
        <a:p>
          <a:endParaRPr lang="es-ES_tradnl"/>
        </a:p>
      </dgm:t>
    </dgm:pt>
    <dgm:pt modelId="{8B85C3F0-4DBB-824A-97BD-CDEFFD0A927D}" type="sibTrans" cxnId="{894629DB-8871-2F4E-BE8D-DDCE8A5B4C81}">
      <dgm:prSet/>
      <dgm:spPr/>
      <dgm:t>
        <a:bodyPr/>
        <a:lstStyle/>
        <a:p>
          <a:endParaRPr lang="es-ES_tradnl"/>
        </a:p>
      </dgm:t>
    </dgm:pt>
    <dgm:pt modelId="{52B5FEE1-E496-4949-A2E1-E1A14C0EF5E0}">
      <dgm:prSet phldrT="[Texto]"/>
      <dgm:spPr/>
      <dgm:t>
        <a:bodyPr/>
        <a:lstStyle/>
        <a:p>
          <a:r>
            <a:rPr lang="es-ES_tradnl" dirty="0" smtClean="0"/>
            <a:t>British Council</a:t>
          </a:r>
          <a:endParaRPr lang="es-ES_tradnl" dirty="0"/>
        </a:p>
      </dgm:t>
    </dgm:pt>
    <dgm:pt modelId="{D501C816-E692-BF4E-BA8D-08915C5D66BD}" type="parTrans" cxnId="{846AECB8-B6B4-3945-AC45-BAFBCAC9DE65}">
      <dgm:prSet/>
      <dgm:spPr/>
      <dgm:t>
        <a:bodyPr/>
        <a:lstStyle/>
        <a:p>
          <a:endParaRPr lang="es-ES_tradnl"/>
        </a:p>
      </dgm:t>
    </dgm:pt>
    <dgm:pt modelId="{0288643D-37C9-1F45-85EA-E560F255356D}" type="sibTrans" cxnId="{846AECB8-B6B4-3945-AC45-BAFBCAC9DE65}">
      <dgm:prSet/>
      <dgm:spPr/>
      <dgm:t>
        <a:bodyPr/>
        <a:lstStyle/>
        <a:p>
          <a:endParaRPr lang="es-ES_tradnl"/>
        </a:p>
      </dgm:t>
    </dgm:pt>
    <dgm:pt modelId="{CB360235-DB8F-BA46-97B8-21720303E1F6}" type="pres">
      <dgm:prSet presAssocID="{59631684-8425-1C40-B249-D1E2A39CA7C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_tradnl"/>
        </a:p>
      </dgm:t>
    </dgm:pt>
    <dgm:pt modelId="{D2747512-B9E3-DC41-B655-C594839E166F}" type="pres">
      <dgm:prSet presAssocID="{BDF9D2AA-6A96-4D49-84BD-A730CE7D2F95}" presName="vertOne" presStyleCnt="0"/>
      <dgm:spPr/>
    </dgm:pt>
    <dgm:pt modelId="{D5BA017A-FC59-2A4B-B5C5-E0DA4B0BA306}" type="pres">
      <dgm:prSet presAssocID="{BDF9D2AA-6A96-4D49-84BD-A730CE7D2F95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F111A5BE-30D6-B041-A98F-F2AD06F1E8A2}" type="pres">
      <dgm:prSet presAssocID="{BDF9D2AA-6A96-4D49-84BD-A730CE7D2F95}" presName="parTransOne" presStyleCnt="0"/>
      <dgm:spPr/>
    </dgm:pt>
    <dgm:pt modelId="{7C41944A-FB0D-A941-856F-F3C36125ABA9}" type="pres">
      <dgm:prSet presAssocID="{BDF9D2AA-6A96-4D49-84BD-A730CE7D2F95}" presName="horzOne" presStyleCnt="0"/>
      <dgm:spPr/>
    </dgm:pt>
    <dgm:pt modelId="{77BCE301-1625-BC40-B91E-0FFF9A67263A}" type="pres">
      <dgm:prSet presAssocID="{1E2A8B85-C2F3-584D-BC56-655558BF3958}" presName="vertTwo" presStyleCnt="0"/>
      <dgm:spPr/>
    </dgm:pt>
    <dgm:pt modelId="{8E192EB3-E32F-9843-915F-49D144E6BD0D}" type="pres">
      <dgm:prSet presAssocID="{1E2A8B85-C2F3-584D-BC56-655558BF3958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49E4A42C-2244-0A4B-876A-C7B225DC4EA9}" type="pres">
      <dgm:prSet presAssocID="{1E2A8B85-C2F3-584D-BC56-655558BF3958}" presName="parTransTwo" presStyleCnt="0"/>
      <dgm:spPr/>
    </dgm:pt>
    <dgm:pt modelId="{BA49460B-0F2E-EE4F-B885-9ECB3D1FA06D}" type="pres">
      <dgm:prSet presAssocID="{1E2A8B85-C2F3-584D-BC56-655558BF3958}" presName="horzTwo" presStyleCnt="0"/>
      <dgm:spPr/>
    </dgm:pt>
    <dgm:pt modelId="{CB4F84FB-C92B-AA43-B682-FFA5ED7242BF}" type="pres">
      <dgm:prSet presAssocID="{3725519E-BB74-7548-97A7-16D36EB67F8D}" presName="vertThree" presStyleCnt="0"/>
      <dgm:spPr/>
    </dgm:pt>
    <dgm:pt modelId="{259110FD-C619-8942-A1C3-C9BF80262B7C}" type="pres">
      <dgm:prSet presAssocID="{3725519E-BB74-7548-97A7-16D36EB67F8D}" presName="txThre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02324CFC-0363-9949-AACB-582F4CDF2EE0}" type="pres">
      <dgm:prSet presAssocID="{3725519E-BB74-7548-97A7-16D36EB67F8D}" presName="horzThree" presStyleCnt="0"/>
      <dgm:spPr/>
    </dgm:pt>
    <dgm:pt modelId="{1C852C53-B0F9-7946-A1CC-CE51DC0B5C4A}" type="pres">
      <dgm:prSet presAssocID="{F9B042A8-54C1-504A-9C1D-D63FA0C83AE0}" presName="sibSpaceThree" presStyleCnt="0"/>
      <dgm:spPr/>
    </dgm:pt>
    <dgm:pt modelId="{253659C9-D7C9-604D-A189-9DD0E7BB5F17}" type="pres">
      <dgm:prSet presAssocID="{BA50BAB3-6F47-004E-BA82-DEA9E1EB2786}" presName="vertThree" presStyleCnt="0"/>
      <dgm:spPr/>
    </dgm:pt>
    <dgm:pt modelId="{3BD48396-88C3-6144-BE7A-643412A9A0A9}" type="pres">
      <dgm:prSet presAssocID="{BA50BAB3-6F47-004E-BA82-DEA9E1EB2786}" presName="txThre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0FE6FC92-8F81-C94D-A31E-2E598B52C5BD}" type="pres">
      <dgm:prSet presAssocID="{BA50BAB3-6F47-004E-BA82-DEA9E1EB2786}" presName="horzThree" presStyleCnt="0"/>
      <dgm:spPr/>
    </dgm:pt>
    <dgm:pt modelId="{C8E477AB-1642-8F43-8556-B41A5BC5F45C}" type="pres">
      <dgm:prSet presAssocID="{D4384A2A-1DD3-E847-9B70-A6AC1A9A225D}" presName="sibSpaceThree" presStyleCnt="0"/>
      <dgm:spPr/>
    </dgm:pt>
    <dgm:pt modelId="{49E7C0F1-AFF4-5C42-A2FA-926910AEE496}" type="pres">
      <dgm:prSet presAssocID="{ADC52960-B15F-BE43-B487-C2631E77CCDC}" presName="vertThree" presStyleCnt="0"/>
      <dgm:spPr/>
    </dgm:pt>
    <dgm:pt modelId="{9450A883-0F69-A043-BF49-9BBA29CA6483}" type="pres">
      <dgm:prSet presAssocID="{ADC52960-B15F-BE43-B487-C2631E77CCDC}" presName="txThre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D4C96930-82E5-D14B-A81D-6AA54C8F5CC2}" type="pres">
      <dgm:prSet presAssocID="{ADC52960-B15F-BE43-B487-C2631E77CCDC}" presName="horzThree" presStyleCnt="0"/>
      <dgm:spPr/>
    </dgm:pt>
    <dgm:pt modelId="{416D4B3A-56CA-7A49-BAA5-87CED5DE9F56}" type="pres">
      <dgm:prSet presAssocID="{96267851-F965-8A4E-86F2-6C02B6F04702}" presName="sibSpaceTwo" presStyleCnt="0"/>
      <dgm:spPr/>
    </dgm:pt>
    <dgm:pt modelId="{222F51C2-7AFE-A749-BD8F-8029923CFB3E}" type="pres">
      <dgm:prSet presAssocID="{4415F32C-0964-8247-B74B-078FFDDED616}" presName="vertTwo" presStyleCnt="0"/>
      <dgm:spPr/>
    </dgm:pt>
    <dgm:pt modelId="{D804C973-622A-0249-ACCB-052DBF1908C4}" type="pres">
      <dgm:prSet presAssocID="{4415F32C-0964-8247-B74B-078FFDDED616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388DFA99-4FA9-514B-A832-FBB448D4D50E}" type="pres">
      <dgm:prSet presAssocID="{4415F32C-0964-8247-B74B-078FFDDED616}" presName="parTransTwo" presStyleCnt="0"/>
      <dgm:spPr/>
    </dgm:pt>
    <dgm:pt modelId="{35D45C49-4326-1B49-B76F-2737236F3ADB}" type="pres">
      <dgm:prSet presAssocID="{4415F32C-0964-8247-B74B-078FFDDED616}" presName="horzTwo" presStyleCnt="0"/>
      <dgm:spPr/>
    </dgm:pt>
    <dgm:pt modelId="{DFBA6F87-BF91-0346-9FA1-86B15483F6F0}" type="pres">
      <dgm:prSet presAssocID="{6773162E-CB2B-FC40-B7B8-FBB9B571ED0B}" presName="vertThree" presStyleCnt="0"/>
      <dgm:spPr/>
    </dgm:pt>
    <dgm:pt modelId="{BE3A987D-6599-B545-8506-F92BB3851EAC}" type="pres">
      <dgm:prSet presAssocID="{6773162E-CB2B-FC40-B7B8-FBB9B571ED0B}" presName="txThre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5895C505-CDF4-6F4A-8CC4-01417CE4215B}" type="pres">
      <dgm:prSet presAssocID="{6773162E-CB2B-FC40-B7B8-FBB9B571ED0B}" presName="horzThree" presStyleCnt="0"/>
      <dgm:spPr/>
    </dgm:pt>
    <dgm:pt modelId="{24216851-C57B-1544-BF98-068CF1C4049F}" type="pres">
      <dgm:prSet presAssocID="{FAA636A0-3C82-5C41-A02F-0AF903B2A668}" presName="sibSpaceThree" presStyleCnt="0"/>
      <dgm:spPr/>
    </dgm:pt>
    <dgm:pt modelId="{2F7CDEFC-7F1E-F448-9296-FF0658020C65}" type="pres">
      <dgm:prSet presAssocID="{52B5FEE1-E496-4949-A2E1-E1A14C0EF5E0}" presName="vertThree" presStyleCnt="0"/>
      <dgm:spPr/>
    </dgm:pt>
    <dgm:pt modelId="{E5EE967D-0239-E345-B660-1286CA9BE8DF}" type="pres">
      <dgm:prSet presAssocID="{52B5FEE1-E496-4949-A2E1-E1A14C0EF5E0}" presName="txThre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76C7B3E0-C684-744B-814A-8C986D3318AD}" type="pres">
      <dgm:prSet presAssocID="{52B5FEE1-E496-4949-A2E1-E1A14C0EF5E0}" presName="horzThree" presStyleCnt="0"/>
      <dgm:spPr/>
    </dgm:pt>
  </dgm:ptLst>
  <dgm:cxnLst>
    <dgm:cxn modelId="{09481894-6C3B-7E4E-99A3-54861E33A918}" type="presOf" srcId="{ADC52960-B15F-BE43-B487-C2631E77CCDC}" destId="{9450A883-0F69-A043-BF49-9BBA29CA6483}" srcOrd="0" destOrd="0" presId="urn:microsoft.com/office/officeart/2005/8/layout/hierarchy4"/>
    <dgm:cxn modelId="{FA9B53D4-B91F-114D-BFF8-440F947574D8}" type="presOf" srcId="{BDF9D2AA-6A96-4D49-84BD-A730CE7D2F95}" destId="{D5BA017A-FC59-2A4B-B5C5-E0DA4B0BA306}" srcOrd="0" destOrd="0" presId="urn:microsoft.com/office/officeart/2005/8/layout/hierarchy4"/>
    <dgm:cxn modelId="{214F97A8-C6E0-AD4B-B2D6-CF2044E62AF9}" srcId="{1E2A8B85-C2F3-584D-BC56-655558BF3958}" destId="{3725519E-BB74-7548-97A7-16D36EB67F8D}" srcOrd="0" destOrd="0" parTransId="{03321639-D7B5-9E4A-9250-2B6DCDD9ACED}" sibTransId="{F9B042A8-54C1-504A-9C1D-D63FA0C83AE0}"/>
    <dgm:cxn modelId="{B273E8F3-BF6A-2244-9F71-0CBE1B7B1E48}" srcId="{BDF9D2AA-6A96-4D49-84BD-A730CE7D2F95}" destId="{1E2A8B85-C2F3-584D-BC56-655558BF3958}" srcOrd="0" destOrd="0" parTransId="{C78088A1-0EC1-854A-89F3-7346F2C6A7E0}" sibTransId="{96267851-F965-8A4E-86F2-6C02B6F04702}"/>
    <dgm:cxn modelId="{4055E766-4AB9-4141-BB84-332CEE4A05F5}" srcId="{BDF9D2AA-6A96-4D49-84BD-A730CE7D2F95}" destId="{4415F32C-0964-8247-B74B-078FFDDED616}" srcOrd="1" destOrd="0" parTransId="{6221035A-6E3B-1946-B813-2E69597B8067}" sibTransId="{7D30CD10-9994-4C46-A034-342BBE289114}"/>
    <dgm:cxn modelId="{567680B6-182A-0543-97E1-89C42E591EC6}" type="presOf" srcId="{6773162E-CB2B-FC40-B7B8-FBB9B571ED0B}" destId="{BE3A987D-6599-B545-8506-F92BB3851EAC}" srcOrd="0" destOrd="0" presId="urn:microsoft.com/office/officeart/2005/8/layout/hierarchy4"/>
    <dgm:cxn modelId="{EE3C565E-736F-CD4D-8016-1F7994F0C9AB}" type="presOf" srcId="{BA50BAB3-6F47-004E-BA82-DEA9E1EB2786}" destId="{3BD48396-88C3-6144-BE7A-643412A9A0A9}" srcOrd="0" destOrd="0" presId="urn:microsoft.com/office/officeart/2005/8/layout/hierarchy4"/>
    <dgm:cxn modelId="{83B5F06C-82DA-E24E-96DD-274E34BE7A61}" type="presOf" srcId="{59631684-8425-1C40-B249-D1E2A39CA7CA}" destId="{CB360235-DB8F-BA46-97B8-21720303E1F6}" srcOrd="0" destOrd="0" presId="urn:microsoft.com/office/officeart/2005/8/layout/hierarchy4"/>
    <dgm:cxn modelId="{523AD6FF-F3B2-A04F-B1A2-6228AA9239AF}" srcId="{1E2A8B85-C2F3-584D-BC56-655558BF3958}" destId="{BA50BAB3-6F47-004E-BA82-DEA9E1EB2786}" srcOrd="1" destOrd="0" parTransId="{0355033A-B5F1-8A46-8EA7-49C996AC89E6}" sibTransId="{D4384A2A-1DD3-E847-9B70-A6AC1A9A225D}"/>
    <dgm:cxn modelId="{A955D61B-0F24-824D-BBDD-3BD0EF2817AD}" srcId="{59631684-8425-1C40-B249-D1E2A39CA7CA}" destId="{BDF9D2AA-6A96-4D49-84BD-A730CE7D2F95}" srcOrd="0" destOrd="0" parTransId="{AA54FD6F-DC2B-9A49-BA34-E18847C6DAAD}" sibTransId="{B7722394-626F-1C4E-B77E-D72942CF505B}"/>
    <dgm:cxn modelId="{3A7EB0A7-5208-AC4A-BDA6-CDB0694D99A9}" type="presOf" srcId="{3725519E-BB74-7548-97A7-16D36EB67F8D}" destId="{259110FD-C619-8942-A1C3-C9BF80262B7C}" srcOrd="0" destOrd="0" presId="urn:microsoft.com/office/officeart/2005/8/layout/hierarchy4"/>
    <dgm:cxn modelId="{894629DB-8871-2F4E-BE8D-DDCE8A5B4C81}" srcId="{1E2A8B85-C2F3-584D-BC56-655558BF3958}" destId="{ADC52960-B15F-BE43-B487-C2631E77CCDC}" srcOrd="2" destOrd="0" parTransId="{B198F03A-2038-2642-8CA4-E0ACAC80BE2B}" sibTransId="{8B85C3F0-4DBB-824A-97BD-CDEFFD0A927D}"/>
    <dgm:cxn modelId="{BC74BB06-DAF1-E94A-A053-DAA22759363A}" type="presOf" srcId="{1E2A8B85-C2F3-584D-BC56-655558BF3958}" destId="{8E192EB3-E32F-9843-915F-49D144E6BD0D}" srcOrd="0" destOrd="0" presId="urn:microsoft.com/office/officeart/2005/8/layout/hierarchy4"/>
    <dgm:cxn modelId="{793E0136-7C06-E644-8045-1060228BF32C}" srcId="{4415F32C-0964-8247-B74B-078FFDDED616}" destId="{6773162E-CB2B-FC40-B7B8-FBB9B571ED0B}" srcOrd="0" destOrd="0" parTransId="{423A5648-8D86-714F-9A21-76EEA7261ED4}" sibTransId="{FAA636A0-3C82-5C41-A02F-0AF903B2A668}"/>
    <dgm:cxn modelId="{846AECB8-B6B4-3945-AC45-BAFBCAC9DE65}" srcId="{4415F32C-0964-8247-B74B-078FFDDED616}" destId="{52B5FEE1-E496-4949-A2E1-E1A14C0EF5E0}" srcOrd="1" destOrd="0" parTransId="{D501C816-E692-BF4E-BA8D-08915C5D66BD}" sibTransId="{0288643D-37C9-1F45-85EA-E560F255356D}"/>
    <dgm:cxn modelId="{5EBD2A78-E782-7C45-8B36-3A5D6FBE1CA9}" type="presOf" srcId="{52B5FEE1-E496-4949-A2E1-E1A14C0EF5E0}" destId="{E5EE967D-0239-E345-B660-1286CA9BE8DF}" srcOrd="0" destOrd="0" presId="urn:microsoft.com/office/officeart/2005/8/layout/hierarchy4"/>
    <dgm:cxn modelId="{761F51E5-490C-8E49-B282-2A3FD719F5E6}" type="presOf" srcId="{4415F32C-0964-8247-B74B-078FFDDED616}" destId="{D804C973-622A-0249-ACCB-052DBF1908C4}" srcOrd="0" destOrd="0" presId="urn:microsoft.com/office/officeart/2005/8/layout/hierarchy4"/>
    <dgm:cxn modelId="{4DF94FF2-4E21-A349-A5FB-169CABAEDE88}" type="presParOf" srcId="{CB360235-DB8F-BA46-97B8-21720303E1F6}" destId="{D2747512-B9E3-DC41-B655-C594839E166F}" srcOrd="0" destOrd="0" presId="urn:microsoft.com/office/officeart/2005/8/layout/hierarchy4"/>
    <dgm:cxn modelId="{C7DD4E1E-EAF5-C24C-999D-C1DB1F93D433}" type="presParOf" srcId="{D2747512-B9E3-DC41-B655-C594839E166F}" destId="{D5BA017A-FC59-2A4B-B5C5-E0DA4B0BA306}" srcOrd="0" destOrd="0" presId="urn:microsoft.com/office/officeart/2005/8/layout/hierarchy4"/>
    <dgm:cxn modelId="{8B7FCD74-E954-EF4D-8907-2F6F4B4DB9CE}" type="presParOf" srcId="{D2747512-B9E3-DC41-B655-C594839E166F}" destId="{F111A5BE-30D6-B041-A98F-F2AD06F1E8A2}" srcOrd="1" destOrd="0" presId="urn:microsoft.com/office/officeart/2005/8/layout/hierarchy4"/>
    <dgm:cxn modelId="{1AFA6A62-0F62-154E-841F-E0600F57B3AF}" type="presParOf" srcId="{D2747512-B9E3-DC41-B655-C594839E166F}" destId="{7C41944A-FB0D-A941-856F-F3C36125ABA9}" srcOrd="2" destOrd="0" presId="urn:microsoft.com/office/officeart/2005/8/layout/hierarchy4"/>
    <dgm:cxn modelId="{622CFEE5-D005-2E47-9E5E-74D9D87D2966}" type="presParOf" srcId="{7C41944A-FB0D-A941-856F-F3C36125ABA9}" destId="{77BCE301-1625-BC40-B91E-0FFF9A67263A}" srcOrd="0" destOrd="0" presId="urn:microsoft.com/office/officeart/2005/8/layout/hierarchy4"/>
    <dgm:cxn modelId="{BC951616-E0ED-FF4A-A740-28274C88B0DA}" type="presParOf" srcId="{77BCE301-1625-BC40-B91E-0FFF9A67263A}" destId="{8E192EB3-E32F-9843-915F-49D144E6BD0D}" srcOrd="0" destOrd="0" presId="urn:microsoft.com/office/officeart/2005/8/layout/hierarchy4"/>
    <dgm:cxn modelId="{89F46321-BB74-3C4C-9BDB-F54CF8CFECE9}" type="presParOf" srcId="{77BCE301-1625-BC40-B91E-0FFF9A67263A}" destId="{49E4A42C-2244-0A4B-876A-C7B225DC4EA9}" srcOrd="1" destOrd="0" presId="urn:microsoft.com/office/officeart/2005/8/layout/hierarchy4"/>
    <dgm:cxn modelId="{ED9C23E9-DB23-4D4E-A86F-DE74881B0FA1}" type="presParOf" srcId="{77BCE301-1625-BC40-B91E-0FFF9A67263A}" destId="{BA49460B-0F2E-EE4F-B885-9ECB3D1FA06D}" srcOrd="2" destOrd="0" presId="urn:microsoft.com/office/officeart/2005/8/layout/hierarchy4"/>
    <dgm:cxn modelId="{906A89F4-4472-1640-A0D5-A06DBFB009B3}" type="presParOf" srcId="{BA49460B-0F2E-EE4F-B885-9ECB3D1FA06D}" destId="{CB4F84FB-C92B-AA43-B682-FFA5ED7242BF}" srcOrd="0" destOrd="0" presId="urn:microsoft.com/office/officeart/2005/8/layout/hierarchy4"/>
    <dgm:cxn modelId="{105A6E9A-ADD0-4E4F-8554-70F0BBB59ED4}" type="presParOf" srcId="{CB4F84FB-C92B-AA43-B682-FFA5ED7242BF}" destId="{259110FD-C619-8942-A1C3-C9BF80262B7C}" srcOrd="0" destOrd="0" presId="urn:microsoft.com/office/officeart/2005/8/layout/hierarchy4"/>
    <dgm:cxn modelId="{6F3EF82A-B18F-BB46-83C4-46001339C661}" type="presParOf" srcId="{CB4F84FB-C92B-AA43-B682-FFA5ED7242BF}" destId="{02324CFC-0363-9949-AACB-582F4CDF2EE0}" srcOrd="1" destOrd="0" presId="urn:microsoft.com/office/officeart/2005/8/layout/hierarchy4"/>
    <dgm:cxn modelId="{6347B37A-6368-DB4D-AE4D-2A0A86C26016}" type="presParOf" srcId="{BA49460B-0F2E-EE4F-B885-9ECB3D1FA06D}" destId="{1C852C53-B0F9-7946-A1CC-CE51DC0B5C4A}" srcOrd="1" destOrd="0" presId="urn:microsoft.com/office/officeart/2005/8/layout/hierarchy4"/>
    <dgm:cxn modelId="{E2D39AFD-FC8E-294F-A126-02B84625806A}" type="presParOf" srcId="{BA49460B-0F2E-EE4F-B885-9ECB3D1FA06D}" destId="{253659C9-D7C9-604D-A189-9DD0E7BB5F17}" srcOrd="2" destOrd="0" presId="urn:microsoft.com/office/officeart/2005/8/layout/hierarchy4"/>
    <dgm:cxn modelId="{A0C10AB8-E829-F348-BEA5-FF40246F2C0C}" type="presParOf" srcId="{253659C9-D7C9-604D-A189-9DD0E7BB5F17}" destId="{3BD48396-88C3-6144-BE7A-643412A9A0A9}" srcOrd="0" destOrd="0" presId="urn:microsoft.com/office/officeart/2005/8/layout/hierarchy4"/>
    <dgm:cxn modelId="{33D0D81B-61C7-9749-B174-2628EC263D85}" type="presParOf" srcId="{253659C9-D7C9-604D-A189-9DD0E7BB5F17}" destId="{0FE6FC92-8F81-C94D-A31E-2E598B52C5BD}" srcOrd="1" destOrd="0" presId="urn:microsoft.com/office/officeart/2005/8/layout/hierarchy4"/>
    <dgm:cxn modelId="{EEDED859-2FDB-6E4B-8838-BA9AFD8ADC23}" type="presParOf" srcId="{BA49460B-0F2E-EE4F-B885-9ECB3D1FA06D}" destId="{C8E477AB-1642-8F43-8556-B41A5BC5F45C}" srcOrd="3" destOrd="0" presId="urn:microsoft.com/office/officeart/2005/8/layout/hierarchy4"/>
    <dgm:cxn modelId="{96C65223-43E2-E049-BB09-70B057EA2247}" type="presParOf" srcId="{BA49460B-0F2E-EE4F-B885-9ECB3D1FA06D}" destId="{49E7C0F1-AFF4-5C42-A2FA-926910AEE496}" srcOrd="4" destOrd="0" presId="urn:microsoft.com/office/officeart/2005/8/layout/hierarchy4"/>
    <dgm:cxn modelId="{E81DDF96-E68F-504C-87C8-F15C3705FF7D}" type="presParOf" srcId="{49E7C0F1-AFF4-5C42-A2FA-926910AEE496}" destId="{9450A883-0F69-A043-BF49-9BBA29CA6483}" srcOrd="0" destOrd="0" presId="urn:microsoft.com/office/officeart/2005/8/layout/hierarchy4"/>
    <dgm:cxn modelId="{588BB1C8-0C63-814D-8737-390430222BB5}" type="presParOf" srcId="{49E7C0F1-AFF4-5C42-A2FA-926910AEE496}" destId="{D4C96930-82E5-D14B-A81D-6AA54C8F5CC2}" srcOrd="1" destOrd="0" presId="urn:microsoft.com/office/officeart/2005/8/layout/hierarchy4"/>
    <dgm:cxn modelId="{96CF9DA7-D4D6-BB46-940B-A9BF1DF3C585}" type="presParOf" srcId="{7C41944A-FB0D-A941-856F-F3C36125ABA9}" destId="{416D4B3A-56CA-7A49-BAA5-87CED5DE9F56}" srcOrd="1" destOrd="0" presId="urn:microsoft.com/office/officeart/2005/8/layout/hierarchy4"/>
    <dgm:cxn modelId="{1A1B9F24-6AFA-4844-8F44-8C1C20446D48}" type="presParOf" srcId="{7C41944A-FB0D-A941-856F-F3C36125ABA9}" destId="{222F51C2-7AFE-A749-BD8F-8029923CFB3E}" srcOrd="2" destOrd="0" presId="urn:microsoft.com/office/officeart/2005/8/layout/hierarchy4"/>
    <dgm:cxn modelId="{FE68BB6D-F9C5-3946-A6A9-DC4858626203}" type="presParOf" srcId="{222F51C2-7AFE-A749-BD8F-8029923CFB3E}" destId="{D804C973-622A-0249-ACCB-052DBF1908C4}" srcOrd="0" destOrd="0" presId="urn:microsoft.com/office/officeart/2005/8/layout/hierarchy4"/>
    <dgm:cxn modelId="{43523A8A-AEA7-7D4C-ADF2-8373D441FD1E}" type="presParOf" srcId="{222F51C2-7AFE-A749-BD8F-8029923CFB3E}" destId="{388DFA99-4FA9-514B-A832-FBB448D4D50E}" srcOrd="1" destOrd="0" presId="urn:microsoft.com/office/officeart/2005/8/layout/hierarchy4"/>
    <dgm:cxn modelId="{064B5E8A-DBE4-2E4D-926B-D4730A2C2273}" type="presParOf" srcId="{222F51C2-7AFE-A749-BD8F-8029923CFB3E}" destId="{35D45C49-4326-1B49-B76F-2737236F3ADB}" srcOrd="2" destOrd="0" presId="urn:microsoft.com/office/officeart/2005/8/layout/hierarchy4"/>
    <dgm:cxn modelId="{83A9CF33-C275-CF4E-834E-B73A6053874F}" type="presParOf" srcId="{35D45C49-4326-1B49-B76F-2737236F3ADB}" destId="{DFBA6F87-BF91-0346-9FA1-86B15483F6F0}" srcOrd="0" destOrd="0" presId="urn:microsoft.com/office/officeart/2005/8/layout/hierarchy4"/>
    <dgm:cxn modelId="{22AE7073-66CA-A140-90DF-DC15470C572C}" type="presParOf" srcId="{DFBA6F87-BF91-0346-9FA1-86B15483F6F0}" destId="{BE3A987D-6599-B545-8506-F92BB3851EAC}" srcOrd="0" destOrd="0" presId="urn:microsoft.com/office/officeart/2005/8/layout/hierarchy4"/>
    <dgm:cxn modelId="{E71AE55A-DC4B-F746-88D4-4F5E00AAD19D}" type="presParOf" srcId="{DFBA6F87-BF91-0346-9FA1-86B15483F6F0}" destId="{5895C505-CDF4-6F4A-8CC4-01417CE4215B}" srcOrd="1" destOrd="0" presId="urn:microsoft.com/office/officeart/2005/8/layout/hierarchy4"/>
    <dgm:cxn modelId="{C26D3D0E-9C81-714E-B903-FB7BC12F1F2D}" type="presParOf" srcId="{35D45C49-4326-1B49-B76F-2737236F3ADB}" destId="{24216851-C57B-1544-BF98-068CF1C4049F}" srcOrd="1" destOrd="0" presId="urn:microsoft.com/office/officeart/2005/8/layout/hierarchy4"/>
    <dgm:cxn modelId="{1D77652F-8200-8B47-A6E9-631061266DE8}" type="presParOf" srcId="{35D45C49-4326-1B49-B76F-2737236F3ADB}" destId="{2F7CDEFC-7F1E-F448-9296-FF0658020C65}" srcOrd="2" destOrd="0" presId="urn:microsoft.com/office/officeart/2005/8/layout/hierarchy4"/>
    <dgm:cxn modelId="{06BB0BA7-89F2-084D-987F-6C603C7CD45D}" type="presParOf" srcId="{2F7CDEFC-7F1E-F448-9296-FF0658020C65}" destId="{E5EE967D-0239-E345-B660-1286CA9BE8DF}" srcOrd="0" destOrd="0" presId="urn:microsoft.com/office/officeart/2005/8/layout/hierarchy4"/>
    <dgm:cxn modelId="{F36F4AE4-9F15-EC45-9CA4-F6E2F93DA271}" type="presParOf" srcId="{2F7CDEFC-7F1E-F448-9296-FF0658020C65}" destId="{76C7B3E0-C684-744B-814A-8C986D3318A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669D49-9677-894B-BFCB-E2924F290E82}">
      <dsp:nvSpPr>
        <dsp:cNvPr id="0" name=""/>
        <dsp:cNvSpPr/>
      </dsp:nvSpPr>
      <dsp:spPr>
        <a:xfrm>
          <a:off x="443" y="1623"/>
          <a:ext cx="3867452" cy="874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800" kern="1200" dirty="0" smtClean="0"/>
            <a:t>50 proyectos</a:t>
          </a:r>
          <a:endParaRPr lang="es-ES_tradnl" sz="3800" kern="1200" dirty="0"/>
        </a:p>
      </dsp:txBody>
      <dsp:txXfrm>
        <a:off x="26052" y="27232"/>
        <a:ext cx="3816234" cy="823152"/>
      </dsp:txXfrm>
    </dsp:sp>
    <dsp:sp modelId="{B6D398FD-6D08-894B-995B-AB2F9FC42716}">
      <dsp:nvSpPr>
        <dsp:cNvPr id="0" name=""/>
        <dsp:cNvSpPr/>
      </dsp:nvSpPr>
      <dsp:spPr>
        <a:xfrm>
          <a:off x="443" y="944535"/>
          <a:ext cx="2526339" cy="874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/>
            <a:t>417 MDP</a:t>
          </a:r>
          <a:endParaRPr lang="es-ES_tradnl" sz="1800" kern="1200" dirty="0"/>
        </a:p>
      </dsp:txBody>
      <dsp:txXfrm>
        <a:off x="26052" y="970144"/>
        <a:ext cx="2475121" cy="823152"/>
      </dsp:txXfrm>
    </dsp:sp>
    <dsp:sp modelId="{21713B13-7105-354D-A4DA-A98F29FDC4E4}">
      <dsp:nvSpPr>
        <dsp:cNvPr id="0" name=""/>
        <dsp:cNvSpPr/>
      </dsp:nvSpPr>
      <dsp:spPr>
        <a:xfrm>
          <a:off x="443" y="1887447"/>
          <a:ext cx="1237188" cy="874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 smtClean="0"/>
            <a:t>SENER</a:t>
          </a:r>
          <a:endParaRPr lang="es-ES_tradnl" sz="1400" kern="1200" dirty="0"/>
        </a:p>
      </dsp:txBody>
      <dsp:txXfrm>
        <a:off x="26052" y="1913056"/>
        <a:ext cx="1185970" cy="823152"/>
      </dsp:txXfrm>
    </dsp:sp>
    <dsp:sp modelId="{01144E5F-DC45-8245-A192-21CF81B83602}">
      <dsp:nvSpPr>
        <dsp:cNvPr id="0" name=""/>
        <dsp:cNvSpPr/>
      </dsp:nvSpPr>
      <dsp:spPr>
        <a:xfrm>
          <a:off x="1289594" y="1887447"/>
          <a:ext cx="1237188" cy="874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 smtClean="0"/>
            <a:t>CIENCIA BÁSICA</a:t>
          </a:r>
          <a:endParaRPr lang="es-ES_tradnl" sz="1400" kern="1200" dirty="0"/>
        </a:p>
      </dsp:txBody>
      <dsp:txXfrm>
        <a:off x="1315203" y="1913056"/>
        <a:ext cx="1185970" cy="823152"/>
      </dsp:txXfrm>
    </dsp:sp>
    <dsp:sp modelId="{48515C74-0EEB-6D48-BC49-8AAC8212B9CB}">
      <dsp:nvSpPr>
        <dsp:cNvPr id="0" name=""/>
        <dsp:cNvSpPr/>
      </dsp:nvSpPr>
      <dsp:spPr>
        <a:xfrm>
          <a:off x="2630707" y="944535"/>
          <a:ext cx="1237188" cy="874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/>
            <a:t>CONACYT</a:t>
          </a:r>
          <a:endParaRPr lang="es-ES_tradnl" sz="1800" kern="1200" dirty="0"/>
        </a:p>
      </dsp:txBody>
      <dsp:txXfrm>
        <a:off x="2656316" y="970144"/>
        <a:ext cx="1185970" cy="823152"/>
      </dsp:txXfrm>
    </dsp:sp>
    <dsp:sp modelId="{9D604A8D-1A35-3E44-940B-42170DA55E66}">
      <dsp:nvSpPr>
        <dsp:cNvPr id="0" name=""/>
        <dsp:cNvSpPr/>
      </dsp:nvSpPr>
      <dsp:spPr>
        <a:xfrm>
          <a:off x="2630707" y="1887447"/>
          <a:ext cx="1237188" cy="874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 smtClean="0"/>
            <a:t>PROBLEMAS NACIONALES</a:t>
          </a:r>
          <a:endParaRPr lang="es-ES_tradnl" sz="1400" kern="1200" dirty="0"/>
        </a:p>
      </dsp:txBody>
      <dsp:txXfrm>
        <a:off x="2656316" y="1913056"/>
        <a:ext cx="1185970" cy="8231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BA017A-FC59-2A4B-B5C5-E0DA4B0BA306}">
      <dsp:nvSpPr>
        <dsp:cNvPr id="0" name=""/>
        <dsp:cNvSpPr/>
      </dsp:nvSpPr>
      <dsp:spPr>
        <a:xfrm>
          <a:off x="446" y="1285"/>
          <a:ext cx="3886498" cy="874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800" kern="1200" dirty="0" smtClean="0"/>
            <a:t>20 proyectos</a:t>
          </a:r>
          <a:endParaRPr lang="es-ES_tradnl" sz="3800" kern="1200" dirty="0"/>
        </a:p>
      </dsp:txBody>
      <dsp:txXfrm>
        <a:off x="26055" y="26894"/>
        <a:ext cx="3835280" cy="823152"/>
      </dsp:txXfrm>
    </dsp:sp>
    <dsp:sp modelId="{8E192EB3-E32F-9843-915F-49D144E6BD0D}">
      <dsp:nvSpPr>
        <dsp:cNvPr id="0" name=""/>
        <dsp:cNvSpPr/>
      </dsp:nvSpPr>
      <dsp:spPr>
        <a:xfrm>
          <a:off x="446" y="944535"/>
          <a:ext cx="2300568" cy="874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kern="1200" dirty="0" smtClean="0"/>
            <a:t>213MDP</a:t>
          </a:r>
          <a:endParaRPr lang="es-ES_tradnl" sz="2400" kern="1200" dirty="0"/>
        </a:p>
      </dsp:txBody>
      <dsp:txXfrm>
        <a:off x="26055" y="970144"/>
        <a:ext cx="2249350" cy="823152"/>
      </dsp:txXfrm>
    </dsp:sp>
    <dsp:sp modelId="{259110FD-C619-8942-A1C3-C9BF80262B7C}">
      <dsp:nvSpPr>
        <dsp:cNvPr id="0" name=""/>
        <dsp:cNvSpPr/>
      </dsp:nvSpPr>
      <dsp:spPr>
        <a:xfrm>
          <a:off x="446" y="1887785"/>
          <a:ext cx="745969" cy="874370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000" kern="1200" dirty="0" err="1" smtClean="0"/>
            <a:t>National</a:t>
          </a:r>
          <a:r>
            <a:rPr lang="es-ES_tradnl" sz="1000" kern="1200" dirty="0" smtClean="0"/>
            <a:t> </a:t>
          </a:r>
          <a:r>
            <a:rPr lang="es-ES_tradnl" sz="1000" kern="1200" dirty="0" err="1" smtClean="0"/>
            <a:t>Geographic</a:t>
          </a:r>
          <a:endParaRPr lang="es-ES_tradnl" sz="1000" kern="1200" dirty="0"/>
        </a:p>
      </dsp:txBody>
      <dsp:txXfrm>
        <a:off x="22295" y="1909634"/>
        <a:ext cx="702271" cy="830672"/>
      </dsp:txXfrm>
    </dsp:sp>
    <dsp:sp modelId="{3BD48396-88C3-6144-BE7A-643412A9A0A9}">
      <dsp:nvSpPr>
        <dsp:cNvPr id="0" name=""/>
        <dsp:cNvSpPr/>
      </dsp:nvSpPr>
      <dsp:spPr>
        <a:xfrm>
          <a:off x="777745" y="1887785"/>
          <a:ext cx="745969" cy="874370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000" kern="1200" dirty="0" smtClean="0"/>
            <a:t>Brasil</a:t>
          </a:r>
          <a:endParaRPr lang="es-ES_tradnl" sz="1000" kern="1200" dirty="0"/>
        </a:p>
      </dsp:txBody>
      <dsp:txXfrm>
        <a:off x="799594" y="1909634"/>
        <a:ext cx="702271" cy="830672"/>
      </dsp:txXfrm>
    </dsp:sp>
    <dsp:sp modelId="{9450A883-0F69-A043-BF49-9BBA29CA6483}">
      <dsp:nvSpPr>
        <dsp:cNvPr id="0" name=""/>
        <dsp:cNvSpPr/>
      </dsp:nvSpPr>
      <dsp:spPr>
        <a:xfrm>
          <a:off x="1555045" y="1887785"/>
          <a:ext cx="745969" cy="874370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000" kern="1200" dirty="0" smtClean="0"/>
            <a:t>USA</a:t>
          </a:r>
          <a:endParaRPr lang="es-ES_tradnl" sz="1000" kern="1200" dirty="0"/>
        </a:p>
      </dsp:txBody>
      <dsp:txXfrm>
        <a:off x="1576894" y="1909634"/>
        <a:ext cx="702271" cy="830672"/>
      </dsp:txXfrm>
    </dsp:sp>
    <dsp:sp modelId="{D804C973-622A-0249-ACCB-052DBF1908C4}">
      <dsp:nvSpPr>
        <dsp:cNvPr id="0" name=""/>
        <dsp:cNvSpPr/>
      </dsp:nvSpPr>
      <dsp:spPr>
        <a:xfrm>
          <a:off x="2363676" y="944535"/>
          <a:ext cx="1523268" cy="874370"/>
        </a:xfrm>
        <a:prstGeom prst="roundRect">
          <a:avLst>
            <a:gd name="adj" fmla="val 10000"/>
          </a:avLst>
        </a:prstGeom>
        <a:solidFill>
          <a:schemeClr val="accent6"/>
        </a:soli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kern="1200" dirty="0" smtClean="0"/>
            <a:t>UE-H2020</a:t>
          </a:r>
          <a:endParaRPr lang="es-ES_tradnl" sz="2400" kern="1200" dirty="0"/>
        </a:p>
      </dsp:txBody>
      <dsp:txXfrm>
        <a:off x="2389285" y="970144"/>
        <a:ext cx="1472050" cy="823152"/>
      </dsp:txXfrm>
    </dsp:sp>
    <dsp:sp modelId="{BE3A987D-6599-B545-8506-F92BB3851EAC}">
      <dsp:nvSpPr>
        <dsp:cNvPr id="0" name=""/>
        <dsp:cNvSpPr/>
      </dsp:nvSpPr>
      <dsp:spPr>
        <a:xfrm>
          <a:off x="2363676" y="1887785"/>
          <a:ext cx="745969" cy="874370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000" kern="1200" dirty="0" smtClean="0"/>
            <a:t>Quebec</a:t>
          </a:r>
          <a:endParaRPr lang="es-ES_tradnl" sz="1000" kern="1200" dirty="0"/>
        </a:p>
      </dsp:txBody>
      <dsp:txXfrm>
        <a:off x="2385525" y="1909634"/>
        <a:ext cx="702271" cy="830672"/>
      </dsp:txXfrm>
    </dsp:sp>
    <dsp:sp modelId="{E5EE967D-0239-E345-B660-1286CA9BE8DF}">
      <dsp:nvSpPr>
        <dsp:cNvPr id="0" name=""/>
        <dsp:cNvSpPr/>
      </dsp:nvSpPr>
      <dsp:spPr>
        <a:xfrm>
          <a:off x="3140975" y="1887785"/>
          <a:ext cx="745969" cy="874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000" kern="1200" dirty="0" smtClean="0"/>
            <a:t>British Council</a:t>
          </a:r>
          <a:endParaRPr lang="es-ES_tradnl" sz="1000" kern="1200" dirty="0"/>
        </a:p>
      </dsp:txBody>
      <dsp:txXfrm>
        <a:off x="3162824" y="1909634"/>
        <a:ext cx="702271" cy="830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98646680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86CB4B4D-7CA3-9044-876B-883B54F8677D}" type="slidenum">
              <a:rPr lang="tr-TR" smtClean="0"/>
              <a:t>‹Nº›</a:t>
            </a:fld>
            <a:endParaRPr lang="tr-TR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tr-TR" smtClean="0"/>
              <a:t>‹Nº›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tr-TR" smtClean="0"/>
              <a:t>‹Nº›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tr-TR" smtClean="0"/>
              <a:t>‹Nº›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tr-TR" smtClean="0"/>
              <a:t>‹Nº›</a:t>
            </a:fld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tr-TR" smtClean="0"/>
              <a:t>‹Nº›</a:t>
            </a:fld>
            <a:endParaRPr lang="tr-T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tr-TR" smtClean="0"/>
              <a:t>‹Nº›</a:t>
            </a:fld>
            <a:endParaRPr lang="tr-T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tr-TR" smtClean="0"/>
              <a:t>‹Nº›</a:t>
            </a:fld>
            <a:endParaRPr lang="tr-T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tr-TR" smtClean="0"/>
              <a:t>‹Nº›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86CB4B4D-7CA3-9044-876B-883B54F8677D}" type="slidenum">
              <a:rPr lang="tr-TR" smtClean="0"/>
              <a:t>‹Nº›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86CB4B4D-7CA3-9044-876B-883B54F8677D}" type="slidenum">
              <a:rPr lang="tr-TR" smtClean="0"/>
              <a:t>‹Nº›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tr-TR" smtClean="0"/>
              <a:t>‹Nº›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tr-TR" smtClean="0"/>
              <a:t>‹Nº›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tr-TR" smtClean="0"/>
              <a:t>‹Nº›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tr-TR" smtClean="0"/>
              <a:t>‹Nº›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tr-TR" smtClean="0"/>
              <a:t>‹Nº›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tr-TR" smtClean="0"/>
              <a:t>‹Nº›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6CB4B4D-7CA3-9044-876B-883B54F8677D}" type="slidenum">
              <a:rPr lang="tr-TR" smtClean="0"/>
              <a:t>‹Nº›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6469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lobalinnovation.fund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opentalent.bbva.co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wellcome.ac.uk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es.gofundme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tishcouncil.org/education/science/current-opportunities/newton-fund-institutional-links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Identificación de FONDOS para proyectos universitarios</a:t>
            </a:r>
            <a:endParaRPr lang="es-ES_tradnl" dirty="0"/>
          </a:p>
        </p:txBody>
      </p:sp>
      <p:sp>
        <p:nvSpPr>
          <p:cNvPr id="113" name="Shape 113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JULIO VARGAS MEDINA</a:t>
            </a:r>
          </a:p>
          <a:p>
            <a:r>
              <a:rPr dirty="0"/>
              <a:t>UMSNH</a:t>
            </a:r>
          </a:p>
          <a:p>
            <a:r>
              <a:rPr lang="es-ES" dirty="0" smtClean="0"/>
              <a:t>Julio 2019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/>
          </p:cNvSpPr>
          <p:nvPr>
            <p:ph type="title"/>
          </p:nvPr>
        </p:nvSpPr>
        <p:spPr>
          <a:xfrm>
            <a:off x="971790" y="-214415"/>
            <a:ext cx="7704667" cy="1981200"/>
          </a:xfrm>
          <a:prstGeom prst="rect">
            <a:avLst/>
          </a:prstGeom>
        </p:spPr>
        <p:txBody>
          <a:bodyPr/>
          <a:lstStyle/>
          <a:p>
            <a:r>
              <a:t>Patentes e Innovación</a:t>
            </a:r>
          </a:p>
        </p:txBody>
      </p:sp>
      <p:sp>
        <p:nvSpPr>
          <p:cNvPr id="153" name="Shape 153"/>
          <p:cNvSpPr>
            <a:spLocks noGrp="1"/>
          </p:cNvSpPr>
          <p:nvPr>
            <p:ph idx="1"/>
          </p:nvPr>
        </p:nvSpPr>
        <p:spPr>
          <a:xfrm>
            <a:off x="1198603" y="1183679"/>
            <a:ext cx="7477852" cy="1324746"/>
          </a:xfrm>
          <a:prstGeom prst="rect">
            <a:avLst/>
          </a:prstGeom>
          <a:gradFill>
            <a:gsLst>
              <a:gs pos="0">
                <a:srgbClr val="9A2F2C"/>
              </a:gs>
              <a:gs pos="80000">
                <a:srgbClr val="CA3E3A"/>
              </a:gs>
              <a:gs pos="100000">
                <a:srgbClr val="CE3B37"/>
              </a:gs>
            </a:gsLst>
            <a:lin ang="16200000"/>
          </a:gradFill>
          <a:ln w="9525">
            <a:solidFill>
              <a:srgbClr val="BE4B48"/>
            </a:solidFill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/>
          <a:lstStyle/>
          <a:p>
            <a:pPr marL="0" indent="0">
              <a:buSzTx/>
              <a:buNone/>
              <a:defRPr>
                <a:solidFill>
                  <a:srgbClr val="FFFFFF"/>
                </a:solidFill>
              </a:defRPr>
            </a:pPr>
            <a:r>
              <a:t>La generación de patentes, es un indicador de </a:t>
            </a:r>
            <a:r>
              <a:rPr u="sng"/>
              <a:t>progreso tecnológico</a:t>
            </a:r>
            <a:r>
              <a:t> NO de </a:t>
            </a:r>
            <a:r>
              <a:rPr u="sng"/>
              <a:t>innovación</a:t>
            </a:r>
          </a:p>
        </p:txBody>
      </p:sp>
      <p:sp>
        <p:nvSpPr>
          <p:cNvPr id="154" name="Shape 154"/>
          <p:cNvSpPr/>
          <p:nvPr/>
        </p:nvSpPr>
        <p:spPr>
          <a:xfrm>
            <a:off x="1198604" y="2696700"/>
            <a:ext cx="7498487" cy="1569660"/>
          </a:xfrm>
          <a:prstGeom prst="rect">
            <a:avLst/>
          </a:prstGeom>
          <a:gradFill>
            <a:gsLst>
              <a:gs pos="0">
                <a:srgbClr val="769537"/>
              </a:gs>
              <a:gs pos="80000">
                <a:srgbClr val="9BC348"/>
              </a:gs>
              <a:gs pos="100000">
                <a:srgbClr val="9CC646"/>
              </a:gs>
            </a:gsLst>
            <a:lin ang="16200000"/>
          </a:gradFill>
          <a:ln>
            <a:solidFill>
              <a:srgbClr val="98B955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3200">
                <a:solidFill>
                  <a:srgbClr val="FFFFFF"/>
                </a:solidFill>
              </a:defRPr>
            </a:pPr>
            <a:r>
              <a:rPr dirty="0" err="1"/>
              <a:t>Muchas</a:t>
            </a:r>
            <a:r>
              <a:rPr dirty="0"/>
              <a:t> </a:t>
            </a:r>
            <a:r>
              <a:rPr dirty="0" err="1"/>
              <a:t>innovaciones</a:t>
            </a:r>
            <a:r>
              <a:rPr dirty="0"/>
              <a:t> no se </a:t>
            </a:r>
            <a:r>
              <a:rPr dirty="0" err="1"/>
              <a:t>patentan</a:t>
            </a:r>
            <a:r>
              <a:rPr dirty="0"/>
              <a:t>, </a:t>
            </a:r>
            <a:r>
              <a:rPr dirty="0" err="1">
                <a:latin typeface="Comic Sans MS"/>
                <a:ea typeface="Comic Sans MS"/>
                <a:cs typeface="Comic Sans MS"/>
                <a:sym typeface="Comic Sans MS"/>
              </a:rPr>
              <a:t>mientras</a:t>
            </a:r>
            <a:r>
              <a:rPr dirty="0">
                <a:latin typeface="Comic Sans MS"/>
                <a:ea typeface="Comic Sans MS"/>
                <a:cs typeface="Comic Sans MS"/>
                <a:sym typeface="Comic Sans MS"/>
              </a:rPr>
              <a:t> que </a:t>
            </a:r>
            <a:r>
              <a:rPr dirty="0" err="1">
                <a:latin typeface="Comic Sans MS"/>
                <a:ea typeface="Comic Sans MS"/>
                <a:cs typeface="Comic Sans MS"/>
                <a:sym typeface="Comic Sans MS"/>
              </a:rPr>
              <a:t>otras</a:t>
            </a:r>
            <a:r>
              <a:rPr dirty="0">
                <a:latin typeface="Comic Sans MS"/>
                <a:ea typeface="Comic Sans MS"/>
                <a:cs typeface="Comic Sans MS"/>
                <a:sym typeface="Comic Sans MS"/>
              </a:rPr>
              <a:t> son </a:t>
            </a:r>
            <a:r>
              <a:rPr dirty="0" err="1">
                <a:latin typeface="Comic Sans MS"/>
                <a:ea typeface="Comic Sans MS"/>
                <a:cs typeface="Comic Sans MS"/>
                <a:sym typeface="Comic Sans MS"/>
              </a:rPr>
              <a:t>protegidas</a:t>
            </a:r>
            <a:r>
              <a:rPr dirty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dirty="0" err="1">
                <a:latin typeface="Comic Sans MS"/>
                <a:ea typeface="Comic Sans MS"/>
                <a:cs typeface="Comic Sans MS"/>
                <a:sym typeface="Comic Sans MS"/>
              </a:rPr>
              <a:t>por</a:t>
            </a:r>
            <a:r>
              <a:rPr dirty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dirty="0" err="1">
                <a:latin typeface="Comic Sans MS"/>
                <a:ea typeface="Comic Sans MS"/>
                <a:cs typeface="Comic Sans MS"/>
                <a:sym typeface="Comic Sans MS"/>
              </a:rPr>
              <a:t>una</a:t>
            </a:r>
            <a:r>
              <a:rPr dirty="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dirty="0" err="1">
                <a:latin typeface="Comic Sans MS"/>
                <a:ea typeface="Comic Sans MS"/>
                <a:cs typeface="Comic Sans MS"/>
                <a:sym typeface="Comic Sans MS"/>
              </a:rPr>
              <a:t>multiplicidad</a:t>
            </a:r>
            <a:r>
              <a:rPr dirty="0">
                <a:latin typeface="Comic Sans MS"/>
                <a:ea typeface="Comic Sans MS"/>
                <a:cs typeface="Comic Sans MS"/>
                <a:sym typeface="Comic Sans MS"/>
              </a:rPr>
              <a:t> de </a:t>
            </a:r>
            <a:r>
              <a:rPr dirty="0" err="1">
                <a:latin typeface="Comic Sans MS"/>
                <a:ea typeface="Comic Sans MS"/>
                <a:cs typeface="Comic Sans MS"/>
                <a:sym typeface="Comic Sans MS"/>
              </a:rPr>
              <a:t>patentes</a:t>
            </a:r>
            <a:r>
              <a:rPr dirty="0">
                <a:latin typeface="Comic Sans MS"/>
                <a:ea typeface="Comic Sans MS"/>
                <a:cs typeface="Comic Sans MS"/>
                <a:sym typeface="Comic Sans MS"/>
              </a:rPr>
              <a:t>. </a:t>
            </a:r>
          </a:p>
        </p:txBody>
      </p:sp>
      <p:sp>
        <p:nvSpPr>
          <p:cNvPr id="155" name="Shape 155"/>
          <p:cNvSpPr/>
          <p:nvPr/>
        </p:nvSpPr>
        <p:spPr>
          <a:xfrm>
            <a:off x="1198602" y="4454635"/>
            <a:ext cx="7477853" cy="2062103"/>
          </a:xfrm>
          <a:prstGeom prst="rect">
            <a:avLst/>
          </a:prstGeom>
          <a:gradFill>
            <a:gsLst>
              <a:gs pos="0">
                <a:srgbClr val="5E437E"/>
              </a:gs>
              <a:gs pos="80000">
                <a:srgbClr val="7B58A6"/>
              </a:gs>
              <a:gs pos="100000">
                <a:srgbClr val="7B57A8"/>
              </a:gs>
            </a:gsLst>
            <a:lin ang="16200000"/>
          </a:gradFill>
          <a:ln>
            <a:solidFill>
              <a:srgbClr val="7D60A0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3200" b="1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defRPr>
            </a:pPr>
            <a:r>
              <a:rPr dirty="0"/>
              <a:t>Muchas patentes tienen un valor tecnológico y económico nulo,</a:t>
            </a:r>
            <a:r>
              <a:rPr b="0" dirty="0">
                <a:latin typeface="+mj-lt"/>
                <a:ea typeface="+mj-ea"/>
                <a:cs typeface="+mj-cs"/>
                <a:sym typeface="Calibri"/>
              </a:rPr>
              <a:t> mientras que otras tienen un enorme valor (véase Patent Manual, OECD, 1994).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1" build="p" animBg="1" advAuto="0"/>
      <p:bldP spid="154" grpId="2" animBg="1" advAuto="0"/>
      <p:bldP spid="155" grpId="3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Ya sabemos qué es innovación y ahora….</a:t>
            </a:r>
          </a:p>
        </p:txBody>
      </p:sp>
      <p:sp>
        <p:nvSpPr>
          <p:cNvPr id="158" name="Shape 158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>
            <a:lvl1pPr>
              <a:spcBef>
                <a:spcPts val="1000"/>
              </a:spcBef>
              <a:defRPr sz="4400"/>
            </a:lvl1pPr>
          </a:lstStyle>
          <a:p>
            <a:r>
              <a:t>¿Cómo conseguimos FONDOS?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" grpId="1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/>
        </p:nvSpPr>
        <p:spPr>
          <a:xfrm>
            <a:off x="0" y="4869160"/>
            <a:ext cx="9144000" cy="1"/>
          </a:xfrm>
          <a:prstGeom prst="line">
            <a:avLst/>
          </a:prstGeom>
          <a:ln w="38100"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1" name="Shape 161"/>
          <p:cNvSpPr/>
          <p:nvPr/>
        </p:nvSpPr>
        <p:spPr>
          <a:xfrm flipH="1">
            <a:off x="3635895" y="-1"/>
            <a:ext cx="1" cy="4869161"/>
          </a:xfrm>
          <a:prstGeom prst="line">
            <a:avLst/>
          </a:prstGeom>
          <a:ln w="38100"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2" name="Shape 162"/>
          <p:cNvSpPr/>
          <p:nvPr/>
        </p:nvSpPr>
        <p:spPr>
          <a:xfrm flipH="1">
            <a:off x="5508104" y="-1"/>
            <a:ext cx="1" cy="4869161"/>
          </a:xfrm>
          <a:prstGeom prst="line">
            <a:avLst/>
          </a:prstGeom>
          <a:ln w="38100"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3" name="Shape 163"/>
          <p:cNvSpPr/>
          <p:nvPr/>
        </p:nvSpPr>
        <p:spPr>
          <a:xfrm flipH="1">
            <a:off x="1835696" y="-1"/>
            <a:ext cx="1" cy="4869161"/>
          </a:xfrm>
          <a:prstGeom prst="line">
            <a:avLst/>
          </a:prstGeom>
          <a:ln w="38100"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4" name="Shape 164"/>
          <p:cNvSpPr/>
          <p:nvPr/>
        </p:nvSpPr>
        <p:spPr>
          <a:xfrm flipH="1">
            <a:off x="7308304" y="-1"/>
            <a:ext cx="1" cy="4869161"/>
          </a:xfrm>
          <a:prstGeom prst="line">
            <a:avLst/>
          </a:prstGeom>
          <a:ln w="38100"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5" name="Shape 165"/>
          <p:cNvSpPr/>
          <p:nvPr/>
        </p:nvSpPr>
        <p:spPr>
          <a:xfrm>
            <a:off x="1835696" y="2425451"/>
            <a:ext cx="1800201" cy="1"/>
          </a:xfrm>
          <a:prstGeom prst="line">
            <a:avLst/>
          </a:prstGeom>
          <a:ln w="38100"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6" name="Shape 166"/>
          <p:cNvSpPr/>
          <p:nvPr/>
        </p:nvSpPr>
        <p:spPr>
          <a:xfrm>
            <a:off x="5508104" y="2425451"/>
            <a:ext cx="1800201" cy="1"/>
          </a:xfrm>
          <a:prstGeom prst="line">
            <a:avLst/>
          </a:prstGeom>
          <a:ln w="38100"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7" name="Shape 167"/>
          <p:cNvSpPr/>
          <p:nvPr/>
        </p:nvSpPr>
        <p:spPr>
          <a:xfrm>
            <a:off x="3635895" y="-1"/>
            <a:ext cx="1872209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/>
            </a:lvl1pPr>
          </a:lstStyle>
          <a:p>
            <a:r>
              <a:rPr b="1" dirty="0"/>
              <a:t>2.- PROPUESTA DE VALOR</a:t>
            </a:r>
          </a:p>
        </p:txBody>
      </p:sp>
      <p:sp>
        <p:nvSpPr>
          <p:cNvPr id="168" name="Shape 168"/>
          <p:cNvSpPr/>
          <p:nvPr/>
        </p:nvSpPr>
        <p:spPr>
          <a:xfrm>
            <a:off x="5508104" y="0"/>
            <a:ext cx="1656185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/>
            </a:lvl1pPr>
          </a:lstStyle>
          <a:p>
            <a:r>
              <a:rPr b="1" dirty="0"/>
              <a:t>4.- REL CLIENTES</a:t>
            </a:r>
          </a:p>
        </p:txBody>
      </p:sp>
      <p:sp>
        <p:nvSpPr>
          <p:cNvPr id="169" name="Shape 169"/>
          <p:cNvSpPr/>
          <p:nvPr/>
        </p:nvSpPr>
        <p:spPr>
          <a:xfrm>
            <a:off x="5508104" y="2437557"/>
            <a:ext cx="1656185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/>
            </a:lvl1pPr>
          </a:lstStyle>
          <a:p>
            <a:r>
              <a:rPr b="1" dirty="0"/>
              <a:t>3.- CANALES</a:t>
            </a:r>
          </a:p>
        </p:txBody>
      </p:sp>
      <p:sp>
        <p:nvSpPr>
          <p:cNvPr id="170" name="Shape 170"/>
          <p:cNvSpPr/>
          <p:nvPr/>
        </p:nvSpPr>
        <p:spPr>
          <a:xfrm>
            <a:off x="7318354" y="-1"/>
            <a:ext cx="1656185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/>
            </a:lvl1pPr>
          </a:lstStyle>
          <a:p>
            <a:r>
              <a:rPr b="1" dirty="0"/>
              <a:t>1.- SEGMENTO DE MERCADO</a:t>
            </a:r>
          </a:p>
        </p:txBody>
      </p:sp>
      <p:sp>
        <p:nvSpPr>
          <p:cNvPr id="171" name="Shape 171"/>
          <p:cNvSpPr/>
          <p:nvPr/>
        </p:nvSpPr>
        <p:spPr>
          <a:xfrm flipH="1">
            <a:off x="4572000" y="4869160"/>
            <a:ext cx="1" cy="1988841"/>
          </a:xfrm>
          <a:prstGeom prst="line">
            <a:avLst/>
          </a:prstGeom>
          <a:ln w="38100"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2" name="Shape 172"/>
          <p:cNvSpPr/>
          <p:nvPr/>
        </p:nvSpPr>
        <p:spPr>
          <a:xfrm>
            <a:off x="5129156" y="4924191"/>
            <a:ext cx="2592289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/>
            </a:lvl1pPr>
          </a:lstStyle>
          <a:p>
            <a:r>
              <a:rPr b="1" dirty="0"/>
              <a:t>5.- FUENTES DE INGRESOS</a:t>
            </a:r>
          </a:p>
        </p:txBody>
      </p:sp>
      <p:sp>
        <p:nvSpPr>
          <p:cNvPr id="173" name="Shape 173"/>
          <p:cNvSpPr/>
          <p:nvPr/>
        </p:nvSpPr>
        <p:spPr>
          <a:xfrm>
            <a:off x="755574" y="4977118"/>
            <a:ext cx="2592290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/>
            </a:lvl1pPr>
          </a:lstStyle>
          <a:p>
            <a:r>
              <a:rPr b="1" dirty="0"/>
              <a:t>8.- ESTRUCTURA DE COSTOS</a:t>
            </a:r>
          </a:p>
        </p:txBody>
      </p:sp>
      <p:sp>
        <p:nvSpPr>
          <p:cNvPr id="174" name="Shape 174"/>
          <p:cNvSpPr/>
          <p:nvPr/>
        </p:nvSpPr>
        <p:spPr>
          <a:xfrm>
            <a:off x="1862158" y="15988"/>
            <a:ext cx="1656185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/>
            </a:lvl1pPr>
          </a:lstStyle>
          <a:p>
            <a:r>
              <a:rPr b="1" dirty="0"/>
              <a:t>7.- ACTIVIDADES CLAVE</a:t>
            </a:r>
          </a:p>
        </p:txBody>
      </p:sp>
      <p:sp>
        <p:nvSpPr>
          <p:cNvPr id="175" name="Shape 175"/>
          <p:cNvSpPr/>
          <p:nvPr/>
        </p:nvSpPr>
        <p:spPr>
          <a:xfrm>
            <a:off x="1862158" y="2402853"/>
            <a:ext cx="1656185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/>
            </a:lvl1pPr>
          </a:lstStyle>
          <a:p>
            <a:r>
              <a:rPr b="1" dirty="0"/>
              <a:t>6.- RECURSOS CLAVE</a:t>
            </a:r>
          </a:p>
        </p:txBody>
      </p:sp>
      <p:sp>
        <p:nvSpPr>
          <p:cNvPr id="176" name="Shape 176"/>
          <p:cNvSpPr/>
          <p:nvPr/>
        </p:nvSpPr>
        <p:spPr>
          <a:xfrm>
            <a:off x="0" y="-1"/>
            <a:ext cx="1656184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/>
            </a:lvl1pPr>
          </a:lstStyle>
          <a:p>
            <a:r>
              <a:rPr b="1" dirty="0">
                <a:solidFill>
                  <a:schemeClr val="tx1"/>
                </a:solidFill>
              </a:rPr>
              <a:t>9.- ASOCIACIONES CLAVE</a:t>
            </a:r>
          </a:p>
        </p:txBody>
      </p:sp>
      <p:sp>
        <p:nvSpPr>
          <p:cNvPr id="177" name="Shape 177"/>
          <p:cNvSpPr/>
          <p:nvPr/>
        </p:nvSpPr>
        <p:spPr>
          <a:xfrm>
            <a:off x="7318354" y="1833466"/>
            <a:ext cx="1838013" cy="1513841"/>
          </a:xfrm>
          <a:prstGeom prst="rect">
            <a:avLst/>
          </a:prstGeom>
          <a:solidFill>
            <a:srgbClr val="FCD5B5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28600" indent="-228600">
              <a:buSzPct val="100000"/>
              <a:buAutoNum type="arabicPeriod"/>
              <a:defRPr sz="12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PROGRAMAS DE GOBIERNO (TOMADORES DE DECISIONES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)</a:t>
            </a:r>
          </a:p>
          <a:p>
            <a:pPr marL="228600" indent="-228600">
              <a:buSzPct val="100000"/>
              <a:buAutoNum type="arabicPeriod"/>
              <a:defRPr sz="12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FONDOS INTERNACIONA-LES</a:t>
            </a:r>
          </a:p>
        </p:txBody>
      </p:sp>
      <p:sp>
        <p:nvSpPr>
          <p:cNvPr id="178" name="Shape 178"/>
          <p:cNvSpPr/>
          <p:nvPr/>
        </p:nvSpPr>
        <p:spPr>
          <a:xfrm>
            <a:off x="3670091" y="1556467"/>
            <a:ext cx="1838013" cy="1513841"/>
          </a:xfrm>
          <a:prstGeom prst="rect">
            <a:avLst/>
          </a:prstGeom>
          <a:solidFill>
            <a:srgbClr val="D7E4BD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28600" indent="-228600">
              <a:buSzPct val="100000"/>
              <a:buAutoNum type="arabicPeriod"/>
              <a:defRPr sz="12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I+D+i</a:t>
            </a:r>
          </a:p>
          <a:p>
            <a:pPr marL="228600" indent="-228600">
              <a:buSzPct val="100000"/>
              <a:buAutoNum type="arabicPeriod"/>
              <a:defRPr sz="12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ASESORÍAS, CONSULTORIA Y CAPACITACIÓN ESPECIALIZADA E INTERDISCIPLI-NARIA</a:t>
            </a:r>
          </a:p>
        </p:txBody>
      </p:sp>
      <p:sp>
        <p:nvSpPr>
          <p:cNvPr id="179" name="Shape 179"/>
          <p:cNvSpPr/>
          <p:nvPr/>
        </p:nvSpPr>
        <p:spPr>
          <a:xfrm>
            <a:off x="5572379" y="539209"/>
            <a:ext cx="1717020" cy="830997"/>
          </a:xfrm>
          <a:prstGeom prst="rect">
            <a:avLst/>
          </a:prstGeom>
          <a:solidFill>
            <a:srgbClr val="B7DEE8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200">
                <a:latin typeface="Comic Sans MS"/>
                <a:ea typeface="Comic Sans MS"/>
                <a:cs typeface="Comic Sans MS"/>
                <a:sym typeface="Comic Sans MS"/>
              </a:defRPr>
            </a:pPr>
            <a:endParaRPr dirty="0"/>
          </a:p>
          <a:p>
            <a:pPr marL="228600" indent="-228600">
              <a:buSzPct val="100000"/>
              <a:buAutoNum type="arabicPeriod"/>
              <a:defRPr sz="12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dirty="0"/>
              <a:t>INSTITUCIONAL Y PERSONALIZADA</a:t>
            </a:r>
          </a:p>
        </p:txBody>
      </p:sp>
      <p:sp>
        <p:nvSpPr>
          <p:cNvPr id="180" name="Shape 180"/>
          <p:cNvSpPr/>
          <p:nvPr/>
        </p:nvSpPr>
        <p:spPr>
          <a:xfrm>
            <a:off x="5561205" y="3103160"/>
            <a:ext cx="1728193" cy="1200329"/>
          </a:xfrm>
          <a:prstGeom prst="rect">
            <a:avLst/>
          </a:prstGeom>
          <a:solidFill>
            <a:srgbClr val="CCC1DA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228600" indent="-228600">
              <a:buSzPct val="100000"/>
              <a:buAutoNum type="arabicPeriod"/>
              <a:defRPr sz="12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dirty="0"/>
              <a:t>PROGRAMAS DE GOB, CONVOCATORIAS</a:t>
            </a:r>
          </a:p>
          <a:p>
            <a:pPr marL="228600" indent="-228600">
              <a:buSzPct val="100000"/>
              <a:buAutoNum type="arabicPeriod"/>
              <a:defRPr sz="12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dirty="0"/>
              <a:t>REUNIONES</a:t>
            </a:r>
          </a:p>
          <a:p>
            <a:pPr marL="228600" indent="-228600">
              <a:buSzPct val="100000"/>
              <a:buAutoNum type="arabicPeriod"/>
              <a:defRPr sz="12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dirty="0"/>
              <a:t>PLATAFORMA DE INTERNET</a:t>
            </a:r>
          </a:p>
        </p:txBody>
      </p:sp>
      <p:sp>
        <p:nvSpPr>
          <p:cNvPr id="181" name="Shape 181"/>
          <p:cNvSpPr/>
          <p:nvPr/>
        </p:nvSpPr>
        <p:spPr>
          <a:xfrm>
            <a:off x="1900147" y="3136315"/>
            <a:ext cx="1701553" cy="1569660"/>
          </a:xfrm>
          <a:prstGeom prst="rect">
            <a:avLst/>
          </a:prstGeom>
          <a:solidFill>
            <a:srgbClr val="B9CDE5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228600" indent="-228600">
              <a:buSzPct val="100000"/>
              <a:buAutoNum type="arabicPeriod"/>
              <a:defRPr sz="12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dirty="0"/>
              <a:t>CONOCIMIENTO DE PROGRAMAS</a:t>
            </a:r>
          </a:p>
          <a:p>
            <a:pPr marL="228600" indent="-228600">
              <a:buSzPct val="100000"/>
              <a:buAutoNum type="arabicPeriod"/>
              <a:defRPr sz="12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dirty="0"/>
              <a:t>CERTIFICACIÓN</a:t>
            </a:r>
          </a:p>
          <a:p>
            <a:pPr marL="228600" indent="-228600">
              <a:buSzPct val="100000"/>
              <a:buAutoNum type="arabicPeriod"/>
              <a:defRPr sz="12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dirty="0"/>
              <a:t>RELACIONES SÓLIDAS, PRESTIGIO</a:t>
            </a:r>
          </a:p>
          <a:p>
            <a:pPr marL="228600" indent="-228600">
              <a:buSzPct val="100000"/>
              <a:buAutoNum type="arabicPeriod"/>
              <a:defRPr sz="12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dirty="0"/>
              <a:t>PROCESOS CONSOLIDADOS</a:t>
            </a:r>
          </a:p>
        </p:txBody>
      </p:sp>
      <p:sp>
        <p:nvSpPr>
          <p:cNvPr id="182" name="Shape 182"/>
          <p:cNvSpPr/>
          <p:nvPr/>
        </p:nvSpPr>
        <p:spPr>
          <a:xfrm>
            <a:off x="1862159" y="526197"/>
            <a:ext cx="1739542" cy="1754326"/>
          </a:xfrm>
          <a:prstGeom prst="rect">
            <a:avLst/>
          </a:prstGeom>
          <a:solidFill>
            <a:srgbClr val="C4BD97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228600" indent="-228600">
              <a:buSzPct val="100000"/>
              <a:buAutoNum type="arabicPeriod"/>
              <a:defRPr sz="12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dirty="0"/>
              <a:t>IDENTIFICAR PROGRAMAS  Y CAPACIDAD DE RESPUESTA</a:t>
            </a:r>
          </a:p>
          <a:p>
            <a:pPr marL="228600" indent="-228600">
              <a:buSzPct val="100000"/>
              <a:buAutoNum type="arabicPeriod"/>
              <a:defRPr sz="12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dirty="0"/>
              <a:t>CERTIFICAR O ACREDITAR PERSONAL</a:t>
            </a:r>
          </a:p>
          <a:p>
            <a:pPr marL="228600" indent="-228600">
              <a:buSzPct val="100000"/>
              <a:buAutoNum type="arabicPeriod"/>
              <a:defRPr sz="12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dirty="0"/>
              <a:t>REUNIONES</a:t>
            </a:r>
          </a:p>
          <a:p>
            <a:pPr marL="228600" indent="-228600">
              <a:buSzPct val="100000"/>
              <a:buAutoNum type="arabicPeriod"/>
              <a:defRPr sz="12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dirty="0"/>
              <a:t>SG DE PROCESOS</a:t>
            </a:r>
          </a:p>
        </p:txBody>
      </p:sp>
      <p:sp>
        <p:nvSpPr>
          <p:cNvPr id="183" name="Shape 183"/>
          <p:cNvSpPr/>
          <p:nvPr/>
        </p:nvSpPr>
        <p:spPr>
          <a:xfrm>
            <a:off x="21272" y="1802688"/>
            <a:ext cx="1756640" cy="1200329"/>
          </a:xfrm>
          <a:prstGeom prst="rect">
            <a:avLst/>
          </a:prstGeom>
          <a:solidFill>
            <a:srgbClr val="C6D9F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228600" indent="-228600">
              <a:buSzPct val="100000"/>
              <a:buAutoNum type="arabicPeriod"/>
              <a:defRPr sz="12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dirty="0"/>
              <a:t>USUARIOS FINALES</a:t>
            </a:r>
          </a:p>
          <a:p>
            <a:pPr marL="228600" indent="-228600">
              <a:buSzPct val="100000"/>
              <a:buAutoNum type="arabicPeriod"/>
              <a:defRPr sz="12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dirty="0"/>
              <a:t>PROFESORES E INVESTIGADORES</a:t>
            </a:r>
          </a:p>
          <a:p>
            <a:pPr marL="228600" indent="-228600">
              <a:buSzPct val="100000"/>
              <a:buAutoNum type="arabicPeriod"/>
              <a:defRPr sz="12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dirty="0"/>
              <a:t>EMPRESAS, GOBIERNOS</a:t>
            </a:r>
          </a:p>
        </p:txBody>
      </p:sp>
      <p:sp>
        <p:nvSpPr>
          <p:cNvPr id="184" name="Shape 184"/>
          <p:cNvSpPr/>
          <p:nvPr/>
        </p:nvSpPr>
        <p:spPr>
          <a:xfrm>
            <a:off x="4665280" y="5462987"/>
            <a:ext cx="4385441" cy="878841"/>
          </a:xfrm>
          <a:prstGeom prst="rect">
            <a:avLst/>
          </a:prstGeom>
          <a:solidFill>
            <a:srgbClr val="E6B9B8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buSzPct val="100000"/>
              <a:buAutoNum type="arabicPeriod"/>
              <a:defRPr sz="12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INGRESOS POR SERVICIOS DE I+D+i</a:t>
            </a:r>
          </a:p>
          <a:p>
            <a:pPr marL="342900" indent="-342900">
              <a:buSzPct val="100000"/>
              <a:buAutoNum type="arabicPeriod"/>
              <a:defRPr sz="12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INGRESOS POR ASESORÍAS, CONSULTORÍA Y CAPACITACIÓN</a:t>
            </a:r>
          </a:p>
        </p:txBody>
      </p:sp>
      <p:sp>
        <p:nvSpPr>
          <p:cNvPr id="185" name="Shape 185"/>
          <p:cNvSpPr/>
          <p:nvPr/>
        </p:nvSpPr>
        <p:spPr>
          <a:xfrm>
            <a:off x="93279" y="5508182"/>
            <a:ext cx="4385442" cy="701041"/>
          </a:xfrm>
          <a:prstGeom prst="rect">
            <a:avLst/>
          </a:prstGeom>
          <a:solidFill>
            <a:srgbClr val="DBEEF4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28600" indent="-228600">
              <a:buSzPct val="100000"/>
              <a:buAutoNum type="arabicPeriod"/>
              <a:defRPr sz="12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SERVICIOS DE INTERNET, PAPELERÍA</a:t>
            </a:r>
          </a:p>
          <a:p>
            <a:pPr marL="228600" indent="-228600">
              <a:buSzPct val="100000"/>
              <a:buAutoNum type="arabicPeriod"/>
              <a:defRPr sz="12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CERTIFICACIONES</a:t>
            </a:r>
          </a:p>
          <a:p>
            <a:pPr marL="228600" indent="-228600">
              <a:buSzPct val="100000"/>
              <a:buAutoNum type="arabicPeriod"/>
              <a:defRPr sz="12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RECURSOS HUMANOS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1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1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1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2" animBg="1" advAuto="0"/>
      <p:bldP spid="168" grpId="4" animBg="1" advAuto="0"/>
      <p:bldP spid="169" grpId="3" animBg="1" advAuto="0"/>
      <p:bldP spid="170" grpId="1" animBg="1" advAuto="0"/>
      <p:bldP spid="172" grpId="5" animBg="1" advAuto="0"/>
      <p:bldP spid="173" grpId="8" animBg="1" advAuto="0"/>
      <p:bldP spid="174" grpId="7" animBg="1" advAuto="0"/>
      <p:bldP spid="175" grpId="6" animBg="1" advAuto="0"/>
      <p:bldP spid="176" grpId="9" animBg="1" advAuto="0"/>
      <p:bldP spid="177" grpId="10" animBg="1" advAuto="0"/>
      <p:bldP spid="178" grpId="11" animBg="1" advAuto="0"/>
      <p:bldP spid="179" grpId="13" animBg="1" advAuto="0"/>
      <p:bldP spid="180" grpId="12" animBg="1" advAuto="0"/>
      <p:bldP spid="181" grpId="15" animBg="1" advAuto="0"/>
      <p:bldP spid="182" grpId="16" animBg="1" advAuto="0"/>
      <p:bldP spid="183" grpId="18" animBg="1" advAuto="0"/>
      <p:bldP spid="184" grpId="14" animBg="1" advAuto="0"/>
      <p:bldP spid="185" grpId="17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3190" y="290580"/>
            <a:ext cx="7886700" cy="994172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_tradnl" dirty="0" smtClean="0">
                <a:solidFill>
                  <a:schemeClr val="bg1"/>
                </a:solidFill>
              </a:rPr>
              <a:t>Investigación Científica Consolidada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474551" y="1454647"/>
            <a:ext cx="3868340" cy="617934"/>
          </a:xfrm>
        </p:spPr>
        <p:txBody>
          <a:bodyPr/>
          <a:lstStyle/>
          <a:p>
            <a:pPr algn="ctr"/>
            <a:r>
              <a:rPr lang="es-ES_tradnl" dirty="0" smtClean="0"/>
              <a:t>NACIONAL</a:t>
            </a:r>
            <a:endParaRPr lang="es-ES_tradnl" dirty="0"/>
          </a:p>
        </p:txBody>
      </p:sp>
      <p:graphicFrame>
        <p:nvGraphicFramePr>
          <p:cNvPr id="9" name="Marcador de contenido 8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375091" y="2135981"/>
          <a:ext cx="3868340" cy="27634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Marcador de texto 6"/>
          <p:cNvSpPr>
            <a:spLocks noGrp="1"/>
          </p:cNvSpPr>
          <p:nvPr>
            <p:ph type="body" sz="quarter" idx="3"/>
          </p:nvPr>
        </p:nvSpPr>
        <p:spPr>
          <a:xfrm>
            <a:off x="4507197" y="1454647"/>
            <a:ext cx="3887391" cy="617934"/>
          </a:xfrm>
        </p:spPr>
        <p:txBody>
          <a:bodyPr/>
          <a:lstStyle/>
          <a:p>
            <a:pPr algn="ctr"/>
            <a:r>
              <a:rPr lang="es-ES_tradnl" dirty="0" smtClean="0"/>
              <a:t>INTERNACIONAL</a:t>
            </a:r>
            <a:endParaRPr lang="es-ES_tradnl" dirty="0"/>
          </a:p>
        </p:txBody>
      </p:sp>
      <p:graphicFrame>
        <p:nvGraphicFramePr>
          <p:cNvPr id="10" name="Marcador de contenido 9"/>
          <p:cNvGraphicFramePr>
            <a:graphicFrameLocks noGrp="1"/>
          </p:cNvGraphicFramePr>
          <p:nvPr>
            <p:ph sz="quarter" idx="4"/>
            <p:extLst/>
          </p:nvPr>
        </p:nvGraphicFramePr>
        <p:xfrm>
          <a:off x="4412499" y="2116931"/>
          <a:ext cx="3887391" cy="27634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Rectángulo redondeado 10"/>
          <p:cNvSpPr/>
          <p:nvPr/>
        </p:nvSpPr>
        <p:spPr>
          <a:xfrm>
            <a:off x="460815" y="4962823"/>
            <a:ext cx="7903369" cy="800100"/>
          </a:xfrm>
          <a:prstGeom prst="roundRect">
            <a:avLst/>
          </a:prstGeom>
          <a:solidFill>
            <a:schemeClr val="accent4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2400" dirty="0"/>
              <a:t>CIC. 600 proyectos evaluados, 18 MDP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3295650" y="5793001"/>
            <a:ext cx="574481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900" dirty="0">
                <a:solidFill>
                  <a:schemeClr val="bg1">
                    <a:lumMod val="65000"/>
                  </a:schemeClr>
                </a:solidFill>
                <a:latin typeface="Book Antiqua" panose="020406020503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Fuente: Elaboración propia coninformación de la Dirección de Planeación Institucional, Tesorería, CIC</a:t>
            </a:r>
            <a:endParaRPr lang="es-MX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15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RETO DE LAS IES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_tradnl" sz="3600" dirty="0" smtClean="0"/>
              <a:t>Organizarnos para generar</a:t>
            </a:r>
            <a:r>
              <a:rPr lang="es-ES_tradnl" sz="3600" smtClean="0"/>
              <a:t>, transmitir y captar valor</a:t>
            </a:r>
            <a:endParaRPr lang="es-ES_tradnl" sz="3600"/>
          </a:p>
        </p:txBody>
      </p:sp>
    </p:spTree>
    <p:extLst>
      <p:ext uri="{BB962C8B-B14F-4D97-AF65-F5344CB8AC3E}">
        <p14:creationId xmlns:p14="http://schemas.microsoft.com/office/powerpoint/2010/main" val="61147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7456" y="20475"/>
            <a:ext cx="2487812" cy="634620"/>
          </a:xfrm>
        </p:spPr>
        <p:txBody>
          <a:bodyPr>
            <a:normAutofit fontScale="90000"/>
          </a:bodyPr>
          <a:lstStyle/>
          <a:p>
            <a:r>
              <a:rPr lang="es-ES_tradnl" sz="4400" b="1" dirty="0" smtClean="0"/>
              <a:t>FONDOS</a:t>
            </a:r>
            <a:endParaRPr lang="es-ES_tradnl" sz="44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42193" y="4908543"/>
            <a:ext cx="6114702" cy="180822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_tradnl" dirty="0">
                <a:hlinkClick r:id="rId2"/>
              </a:rPr>
              <a:t>https://</a:t>
            </a:r>
            <a:r>
              <a:rPr lang="es-ES_tradnl" dirty="0" smtClean="0">
                <a:hlinkClick r:id="rId2"/>
              </a:rPr>
              <a:t>www.globalinnovation.fund</a:t>
            </a:r>
            <a:endParaRPr lang="es-ES_tradnl" dirty="0" smtClean="0"/>
          </a:p>
          <a:p>
            <a:pPr marL="0" indent="0">
              <a:buNone/>
            </a:pPr>
            <a:r>
              <a:rPr lang="es-ES_tradnl" dirty="0" smtClean="0"/>
              <a:t>GRANT: Hasta 237,000 USD por proyecto</a:t>
            </a:r>
          </a:p>
          <a:p>
            <a:pPr marL="0" indent="0">
              <a:buNone/>
            </a:pPr>
            <a:r>
              <a:rPr lang="es-ES_tradnl" dirty="0" smtClean="0"/>
              <a:t>CRÉDITO: Hasta 15 MDD por proyecto</a:t>
            </a:r>
          </a:p>
          <a:p>
            <a:pPr marL="0" indent="0">
              <a:buNone/>
            </a:pPr>
            <a:r>
              <a:rPr lang="es-ES_tradnl" dirty="0" smtClean="0"/>
              <a:t>VIGENCIA: Permanente</a:t>
            </a:r>
            <a:endParaRPr lang="es-ES_tradn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34" y="477962"/>
            <a:ext cx="2989366" cy="95116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34" y="1429124"/>
            <a:ext cx="7561365" cy="3340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86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82133" y="2661315"/>
            <a:ext cx="7704667" cy="378887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_tradnl" dirty="0">
                <a:hlinkClick r:id="rId2"/>
              </a:rPr>
              <a:t>https://</a:t>
            </a:r>
            <a:r>
              <a:rPr lang="es-ES_tradnl" dirty="0" smtClean="0">
                <a:hlinkClick r:id="rId2"/>
              </a:rPr>
              <a:t>opentalent.bbva.com</a:t>
            </a:r>
            <a:endParaRPr lang="es-ES_tradnl" dirty="0" smtClean="0"/>
          </a:p>
          <a:p>
            <a:pPr marL="0" indent="0" algn="just">
              <a:buNone/>
            </a:pPr>
            <a:r>
              <a:rPr lang="es-ES_tradnl" dirty="0" smtClean="0"/>
              <a:t>Han otorgado hasta 3 millones de Euros por proyecto</a:t>
            </a:r>
          </a:p>
          <a:p>
            <a:pPr marL="0" indent="0" algn="just">
              <a:buNone/>
            </a:pPr>
            <a:r>
              <a:rPr lang="es-MX" dirty="0" smtClean="0"/>
              <a:t>El </a:t>
            </a:r>
            <a:r>
              <a:rPr lang="es-MX" dirty="0"/>
              <a:t>objeto del citado concurso es potenciar proyectos en el ámbito del desarrollo de productos y servicios innovadores de base tecnológica que beneficien el entorno empresarial y </a:t>
            </a:r>
            <a:r>
              <a:rPr lang="es-MX" dirty="0" smtClean="0"/>
              <a:t>social</a:t>
            </a:r>
          </a:p>
          <a:p>
            <a:pPr marL="0" indent="0" algn="just">
              <a:buNone/>
            </a:pPr>
            <a:r>
              <a:rPr lang="es-MX" dirty="0" smtClean="0">
                <a:solidFill>
                  <a:schemeClr val="accent2"/>
                </a:solidFill>
              </a:rPr>
              <a:t>Vigencia: 08 de julio de 2019</a:t>
            </a:r>
            <a:endParaRPr lang="es-ES_tradnl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s-ES_tradnl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63" y="162635"/>
            <a:ext cx="3535276" cy="2356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1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12080" y="2516874"/>
            <a:ext cx="7704374" cy="35836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_tradnl" dirty="0">
                <a:hlinkClick r:id="rId2"/>
              </a:rPr>
              <a:t>https://</a:t>
            </a:r>
            <a:r>
              <a:rPr lang="es-ES_tradnl" dirty="0" smtClean="0">
                <a:hlinkClick r:id="rId2"/>
              </a:rPr>
              <a:t>wellcome.ac.uk</a:t>
            </a:r>
            <a:endParaRPr lang="es-ES_tradnl" dirty="0" smtClean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MX" b="1" dirty="0" smtClean="0"/>
              <a:t>¿Quién </a:t>
            </a:r>
            <a:r>
              <a:rPr lang="es-MX" b="1" dirty="0"/>
              <a:t>puede </a:t>
            </a:r>
            <a:r>
              <a:rPr lang="es-MX" b="1" dirty="0" smtClean="0"/>
              <a:t>aplicar?</a:t>
            </a:r>
            <a:endParaRPr lang="es-MX" b="1" dirty="0"/>
          </a:p>
          <a:p>
            <a:r>
              <a:rPr lang="es-MX" dirty="0"/>
              <a:t>El Fondo de Compromiso Público está abierto a individuos y organizaciones (comerciales y sin fines de lucro). Su proyecto debe centrarse en la salud, aunque no es necesario que sea el enfoque principal o la actividad principal de su organización.  </a:t>
            </a:r>
          </a:p>
          <a:p>
            <a:pPr marL="0" indent="0">
              <a:buNone/>
            </a:pPr>
            <a:r>
              <a:rPr lang="es-ES_tradnl" dirty="0" smtClean="0"/>
              <a:t>De 25 mil a 250 mil Libras Esterlinas</a:t>
            </a:r>
          </a:p>
          <a:p>
            <a:pPr marL="0" indent="0">
              <a:buNone/>
            </a:pPr>
            <a:r>
              <a:rPr lang="es-ES_tradnl" dirty="0" smtClean="0">
                <a:solidFill>
                  <a:schemeClr val="accent2"/>
                </a:solidFill>
              </a:rPr>
              <a:t>Vigencia: 09 Julio de 2019</a:t>
            </a:r>
            <a:endParaRPr lang="es-ES_tradnl" dirty="0">
              <a:solidFill>
                <a:schemeClr val="accent2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148" y="214312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26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56143" y="2407693"/>
            <a:ext cx="8287857" cy="3597322"/>
          </a:xfrm>
        </p:spPr>
        <p:txBody>
          <a:bodyPr/>
          <a:lstStyle/>
          <a:p>
            <a:pPr marL="0" indent="0" algn="just">
              <a:buNone/>
            </a:pPr>
            <a:r>
              <a:rPr lang="es-ES_tradnl" dirty="0">
                <a:hlinkClick r:id="rId2"/>
              </a:rPr>
              <a:t>https://</a:t>
            </a:r>
            <a:r>
              <a:rPr lang="es-ES_tradnl" dirty="0" smtClean="0">
                <a:hlinkClick r:id="rId2"/>
              </a:rPr>
              <a:t>es.gofundme.com</a:t>
            </a:r>
            <a:endParaRPr lang="es-ES_tradnl" dirty="0" smtClean="0"/>
          </a:p>
          <a:p>
            <a:pPr marL="0" indent="0" algn="just">
              <a:buNone/>
            </a:pPr>
            <a:r>
              <a:rPr lang="es-MX" dirty="0"/>
              <a:t>La plataforma es gratuita para los organizadores. La tarifa de transacción es de 2.9% más $ 0.30 por donación.</a:t>
            </a:r>
            <a:endParaRPr lang="es-ES_tradnl" dirty="0" smtClean="0"/>
          </a:p>
          <a:p>
            <a:pPr marL="0" indent="0" algn="just">
              <a:buNone/>
            </a:pPr>
            <a:r>
              <a:rPr lang="es-MX" dirty="0" err="1"/>
              <a:t>Crowdfunding</a:t>
            </a:r>
            <a:r>
              <a:rPr lang="es-MX" dirty="0"/>
              <a:t> aprovecha el poder de las redes sociales y de Internet para brindar a las personas los medios para recaudar fondos, ayudar a otros a superar las dificultades y cumplir los objetivos de aspiración. </a:t>
            </a:r>
            <a:endParaRPr lang="es-ES_tradnl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194" y="130719"/>
            <a:ext cx="3914798" cy="2276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7747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562" y="185949"/>
            <a:ext cx="3680631" cy="206115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388358" y="6018662"/>
            <a:ext cx="6359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hlinkClick r:id="rId3"/>
              </a:rPr>
              <a:t>https://www.britishcouncil.org/education/science/current-opportunities/newton-fund-institutional-links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2388358" y="5390866"/>
            <a:ext cx="4612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chemeClr val="accent2"/>
                </a:solidFill>
              </a:rPr>
              <a:t>Vigencia: 9 Agosto 2019</a:t>
            </a:r>
            <a:endParaRPr lang="es-MX" b="1" dirty="0">
              <a:solidFill>
                <a:schemeClr val="accent2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764274" y="4772673"/>
            <a:ext cx="29479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i="1" dirty="0"/>
              <a:t>Apoyo es de £50,000.00 hasta 300,000.00£</a:t>
            </a:r>
            <a:endParaRPr lang="es-MX" dirty="0"/>
          </a:p>
          <a:p>
            <a:endParaRPr lang="es-MX" dirty="0"/>
          </a:p>
        </p:txBody>
      </p:sp>
      <p:sp>
        <p:nvSpPr>
          <p:cNvPr id="9" name="CuadroTexto 8"/>
          <p:cNvSpPr txBox="1"/>
          <p:nvPr/>
        </p:nvSpPr>
        <p:spPr>
          <a:xfrm>
            <a:off x="900752" y="2505566"/>
            <a:ext cx="71241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>
                <a:solidFill>
                  <a:schemeClr val="accent1"/>
                </a:solidFill>
              </a:rPr>
              <a:t>&gt;&gt; Subvenciones para el desarrollo de colaboraciones de investigación e innovación entre el Reino Unido y los países socios.</a:t>
            </a:r>
          </a:p>
          <a:p>
            <a:pPr algn="just"/>
            <a:endParaRPr lang="es-MX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1146411" y="3327444"/>
            <a:ext cx="70968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i="1" dirty="0"/>
              <a:t>Las áreas prioritarias son: *Agricultura, (por ejemplo, riego, rendimiento de los cultivos); *Clima y medio ambiente (por ejemplo, cambio climático, tecnología verde, desarrollo sostenible, servicios </a:t>
            </a:r>
            <a:r>
              <a:rPr lang="es-MX" i="1" dirty="0" err="1"/>
              <a:t>ecosistémicos</a:t>
            </a:r>
            <a:r>
              <a:rPr lang="es-MX" i="1" dirty="0"/>
              <a:t>, escasez de recursos); *Energía sostenible para todos; *Investigación educativa e innovación para el desarrollo</a:t>
            </a:r>
          </a:p>
          <a:p>
            <a:pPr algn="just"/>
            <a:endParaRPr lang="es-MX" i="1" dirty="0"/>
          </a:p>
        </p:txBody>
      </p:sp>
    </p:spTree>
    <p:extLst>
      <p:ext uri="{BB962C8B-B14F-4D97-AF65-F5344CB8AC3E}">
        <p14:creationId xmlns:p14="http://schemas.microsoft.com/office/powerpoint/2010/main" val="2016025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PREMISA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_tradnl" sz="4800" dirty="0" smtClean="0"/>
              <a:t>“Si queremos resultados diferentes, necesitamos hacer las cosas de manera diferente”</a:t>
            </a:r>
            <a:endParaRPr lang="es-ES_tradnl" sz="4800" dirty="0"/>
          </a:p>
        </p:txBody>
      </p:sp>
    </p:spTree>
    <p:extLst>
      <p:ext uri="{BB962C8B-B14F-4D97-AF65-F5344CB8AC3E}">
        <p14:creationId xmlns:p14="http://schemas.microsoft.com/office/powerpoint/2010/main" val="140984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¿Qué es innovación?</a:t>
            </a:r>
          </a:p>
        </p:txBody>
      </p:sp>
      <p:sp>
        <p:nvSpPr>
          <p:cNvPr id="119" name="Shape 119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36042" indent="-336042" defTabSz="896111">
              <a:defRPr sz="3136"/>
            </a:pPr>
            <a:r>
              <a:rPr dirty="0"/>
              <a:t>PRODUCIR MÁS CON MENOS</a:t>
            </a:r>
          </a:p>
          <a:p>
            <a:pPr marL="336042" indent="-336042" defTabSz="896111">
              <a:defRPr sz="3136"/>
            </a:pPr>
            <a:r>
              <a:rPr dirty="0"/>
              <a:t>PRODUCIR MEJOR CALIDAD CON LA MISMA O MENOR CANTIDAD DE </a:t>
            </a:r>
            <a:r>
              <a:rPr dirty="0" smtClean="0"/>
              <a:t>RECURSOS</a:t>
            </a:r>
            <a:r>
              <a:rPr lang="es-ES" dirty="0" smtClean="0"/>
              <a:t>. </a:t>
            </a:r>
            <a:r>
              <a:rPr dirty="0" smtClean="0"/>
              <a:t>Para ello se requiere</a:t>
            </a:r>
          </a:p>
          <a:p>
            <a:pPr lvl="1" defTabSz="896111">
              <a:buSzTx/>
              <a:buFont typeface="Wingdings" charset="2"/>
              <a:buChar char="ü"/>
              <a:defRPr sz="3136"/>
            </a:pPr>
            <a:r>
              <a:rPr dirty="0" smtClean="0"/>
              <a:t>“</a:t>
            </a:r>
            <a:r>
              <a:rPr dirty="0"/>
              <a:t>Un sistema de interacciones entre las instituciones, que permita explorar los procesos interactivos en la creación del conocimiento y en su difusión y uso” (OCDE, Manual de Oslo, 2006)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1" build="p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Tipos de innovaciones</a:t>
            </a:r>
          </a:p>
        </p:txBody>
      </p:sp>
      <p:grpSp>
        <p:nvGrpSpPr>
          <p:cNvPr id="134" name="Group 134"/>
          <p:cNvGrpSpPr/>
          <p:nvPr/>
        </p:nvGrpSpPr>
        <p:grpSpPr>
          <a:xfrm>
            <a:off x="2381993" y="2014151"/>
            <a:ext cx="5095190" cy="4202601"/>
            <a:chOff x="0" y="0"/>
            <a:chExt cx="5095189" cy="4869178"/>
          </a:xfrm>
        </p:grpSpPr>
        <p:grpSp>
          <p:nvGrpSpPr>
            <p:cNvPr id="124" name="Group 124"/>
            <p:cNvGrpSpPr/>
            <p:nvPr/>
          </p:nvGrpSpPr>
          <p:grpSpPr>
            <a:xfrm>
              <a:off x="0" y="0"/>
              <a:ext cx="5095189" cy="895071"/>
              <a:chOff x="0" y="0"/>
              <a:chExt cx="5095188" cy="895070"/>
            </a:xfrm>
          </p:grpSpPr>
          <p:sp>
            <p:nvSpPr>
              <p:cNvPr id="122" name="Shape 122"/>
              <p:cNvSpPr/>
              <p:nvPr/>
            </p:nvSpPr>
            <p:spPr>
              <a:xfrm>
                <a:off x="0" y="0"/>
                <a:ext cx="5095188" cy="895070"/>
              </a:xfrm>
              <a:prstGeom prst="roundRect">
                <a:avLst>
                  <a:gd name="adj" fmla="val 7500"/>
                </a:avLst>
              </a:prstGeom>
              <a:solidFill>
                <a:schemeClr val="accent2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409">
                    <a:solidFill>
                      <a:srgbClr val="FFFFFF"/>
                    </a:solidFill>
                  </a:defRPr>
                </a:pPr>
                <a:endParaRPr sz="3200"/>
              </a:p>
            </p:txBody>
          </p:sp>
          <p:sp>
            <p:nvSpPr>
              <p:cNvPr id="123" name="Shape 123"/>
              <p:cNvSpPr/>
              <p:nvPr/>
            </p:nvSpPr>
            <p:spPr>
              <a:xfrm>
                <a:off x="19641" y="108774"/>
                <a:ext cx="5055905" cy="67752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>
                  <a:defRPr sz="1409">
                    <a:solidFill>
                      <a:srgbClr val="FFFFFF"/>
                    </a:solidFill>
                  </a:defRPr>
                </a:lvl1pPr>
              </a:lstStyle>
              <a:p>
                <a:r>
                  <a:rPr sz="3200"/>
                  <a:t>De producto</a:t>
                </a:r>
              </a:p>
            </p:txBody>
          </p:sp>
        </p:grpSp>
        <p:grpSp>
          <p:nvGrpSpPr>
            <p:cNvPr id="127" name="Group 127"/>
            <p:cNvGrpSpPr/>
            <p:nvPr/>
          </p:nvGrpSpPr>
          <p:grpSpPr>
            <a:xfrm>
              <a:off x="0" y="1324702"/>
              <a:ext cx="5095189" cy="895071"/>
              <a:chOff x="0" y="0"/>
              <a:chExt cx="5095188" cy="895070"/>
            </a:xfrm>
          </p:grpSpPr>
          <p:sp>
            <p:nvSpPr>
              <p:cNvPr id="125" name="Shape 125"/>
              <p:cNvSpPr/>
              <p:nvPr/>
            </p:nvSpPr>
            <p:spPr>
              <a:xfrm>
                <a:off x="0" y="0"/>
                <a:ext cx="5095188" cy="895070"/>
              </a:xfrm>
              <a:prstGeom prst="roundRect">
                <a:avLst>
                  <a:gd name="adj" fmla="val 7500"/>
                </a:avLst>
              </a:prstGeom>
              <a:solidFill>
                <a:schemeClr val="accent3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409">
                    <a:solidFill>
                      <a:srgbClr val="FFFFFF"/>
                    </a:solidFill>
                  </a:defRPr>
                </a:pPr>
                <a:endParaRPr sz="3200"/>
              </a:p>
            </p:txBody>
          </p:sp>
          <p:sp>
            <p:nvSpPr>
              <p:cNvPr id="126" name="Shape 126"/>
              <p:cNvSpPr/>
              <p:nvPr/>
            </p:nvSpPr>
            <p:spPr>
              <a:xfrm>
                <a:off x="19641" y="108774"/>
                <a:ext cx="5055905" cy="67752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>
                  <a:defRPr sz="1409">
                    <a:solidFill>
                      <a:srgbClr val="FFFFFF"/>
                    </a:solidFill>
                  </a:defRPr>
                </a:lvl1pPr>
              </a:lstStyle>
              <a:p>
                <a:r>
                  <a:rPr sz="3200"/>
                  <a:t>De servicio</a:t>
                </a:r>
              </a:p>
            </p:txBody>
          </p:sp>
        </p:grpSp>
        <p:grpSp>
          <p:nvGrpSpPr>
            <p:cNvPr id="130" name="Group 130"/>
            <p:cNvGrpSpPr/>
            <p:nvPr/>
          </p:nvGrpSpPr>
          <p:grpSpPr>
            <a:xfrm>
              <a:off x="0" y="2649404"/>
              <a:ext cx="5095189" cy="895071"/>
              <a:chOff x="0" y="0"/>
              <a:chExt cx="5095188" cy="895070"/>
            </a:xfrm>
          </p:grpSpPr>
          <p:sp>
            <p:nvSpPr>
              <p:cNvPr id="128" name="Shape 128"/>
              <p:cNvSpPr/>
              <p:nvPr/>
            </p:nvSpPr>
            <p:spPr>
              <a:xfrm>
                <a:off x="0" y="0"/>
                <a:ext cx="5095188" cy="895070"/>
              </a:xfrm>
              <a:prstGeom prst="roundRect">
                <a:avLst>
                  <a:gd name="adj" fmla="val 7500"/>
                </a:avLst>
              </a:prstGeom>
              <a:solidFill>
                <a:schemeClr val="accent4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409">
                    <a:solidFill>
                      <a:srgbClr val="FFFFFF"/>
                    </a:solidFill>
                  </a:defRPr>
                </a:pPr>
                <a:endParaRPr sz="3200"/>
              </a:p>
            </p:txBody>
          </p:sp>
          <p:sp>
            <p:nvSpPr>
              <p:cNvPr id="129" name="Shape 129"/>
              <p:cNvSpPr/>
              <p:nvPr/>
            </p:nvSpPr>
            <p:spPr>
              <a:xfrm>
                <a:off x="19641" y="108774"/>
                <a:ext cx="5055905" cy="67752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>
                  <a:defRPr sz="1409">
                    <a:solidFill>
                      <a:srgbClr val="FFFFFF"/>
                    </a:solidFill>
                  </a:defRPr>
                </a:lvl1pPr>
              </a:lstStyle>
              <a:p>
                <a:r>
                  <a:rPr sz="3200"/>
                  <a:t>Organizativas</a:t>
                </a:r>
              </a:p>
            </p:txBody>
          </p:sp>
        </p:grpSp>
        <p:grpSp>
          <p:nvGrpSpPr>
            <p:cNvPr id="133" name="Group 133"/>
            <p:cNvGrpSpPr/>
            <p:nvPr/>
          </p:nvGrpSpPr>
          <p:grpSpPr>
            <a:xfrm>
              <a:off x="0" y="3974107"/>
              <a:ext cx="5095189" cy="895071"/>
              <a:chOff x="0" y="0"/>
              <a:chExt cx="5095188" cy="895070"/>
            </a:xfrm>
          </p:grpSpPr>
          <p:sp>
            <p:nvSpPr>
              <p:cNvPr id="131" name="Shape 131"/>
              <p:cNvSpPr/>
              <p:nvPr/>
            </p:nvSpPr>
            <p:spPr>
              <a:xfrm>
                <a:off x="0" y="0"/>
                <a:ext cx="5095188" cy="895070"/>
              </a:xfrm>
              <a:prstGeom prst="roundRect">
                <a:avLst>
                  <a:gd name="adj" fmla="val 7500"/>
                </a:avLst>
              </a:prstGeom>
              <a:solidFill>
                <a:schemeClr val="accent5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409">
                    <a:solidFill>
                      <a:srgbClr val="FFFFFF"/>
                    </a:solidFill>
                  </a:defRPr>
                </a:pPr>
                <a:endParaRPr sz="3200"/>
              </a:p>
            </p:txBody>
          </p:sp>
          <p:sp>
            <p:nvSpPr>
              <p:cNvPr id="132" name="Shape 132"/>
              <p:cNvSpPr/>
              <p:nvPr/>
            </p:nvSpPr>
            <p:spPr>
              <a:xfrm>
                <a:off x="19641" y="108774"/>
                <a:ext cx="5055905" cy="67752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>
                  <a:defRPr sz="1409">
                    <a:solidFill>
                      <a:srgbClr val="FFFFFF"/>
                    </a:solidFill>
                  </a:defRPr>
                </a:lvl1pPr>
              </a:lstStyle>
              <a:p>
                <a:r>
                  <a:rPr sz="3200"/>
                  <a:t>De mercadotecnia</a:t>
                </a:r>
              </a:p>
            </p:txBody>
          </p:sp>
        </p:grp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/>
          </p:cNvSpPr>
          <p:nvPr>
            <p:ph type="title"/>
          </p:nvPr>
        </p:nvSpPr>
        <p:spPr>
          <a:xfrm>
            <a:off x="982133" y="0"/>
            <a:ext cx="7704667" cy="1981200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Difusión</a:t>
            </a:r>
            <a:r>
              <a:rPr dirty="0"/>
              <a:t> de </a:t>
            </a:r>
            <a:r>
              <a:rPr dirty="0" err="1"/>
              <a:t>innovaciones</a:t>
            </a:r>
            <a:endParaRPr dirty="0"/>
          </a:p>
        </p:txBody>
      </p:sp>
      <p:sp>
        <p:nvSpPr>
          <p:cNvPr id="137" name="Shape 137"/>
          <p:cNvSpPr>
            <a:spLocks noGrp="1"/>
          </p:cNvSpPr>
          <p:nvPr>
            <p:ph idx="1"/>
          </p:nvPr>
        </p:nvSpPr>
        <p:spPr>
          <a:xfrm>
            <a:off x="900752" y="1940257"/>
            <a:ext cx="7786048" cy="1538785"/>
          </a:xfrm>
          <a:prstGeom prst="rect">
            <a:avLst/>
          </a:prstGeom>
          <a:solidFill>
            <a:schemeClr val="accent3"/>
          </a:solidFill>
          <a:ln w="25400">
            <a:solidFill>
              <a:srgbClr val="718841"/>
            </a:solidFill>
            <a:round/>
          </a:ln>
        </p:spPr>
        <p:txBody>
          <a:bodyPr/>
          <a:lstStyle/>
          <a:p>
            <a:pPr marL="0" indent="0" algn="just">
              <a:lnSpc>
                <a:spcPct val="90000"/>
              </a:lnSpc>
              <a:buSzTx/>
              <a:buNone/>
              <a:defRPr b="1">
                <a:solidFill>
                  <a:srgbClr val="FFFFFF"/>
                </a:solidFill>
              </a:defRPr>
            </a:pPr>
            <a:r>
              <a:rPr dirty="0" err="1"/>
              <a:t>Difusión</a:t>
            </a:r>
            <a:r>
              <a:rPr dirty="0"/>
              <a:t>:</a:t>
            </a:r>
            <a:r>
              <a:rPr b="0" dirty="0"/>
              <a:t> El </a:t>
            </a:r>
            <a:r>
              <a:rPr b="0" dirty="0" err="1"/>
              <a:t>modo</a:t>
            </a:r>
            <a:r>
              <a:rPr b="0" dirty="0"/>
              <a:t> </a:t>
            </a:r>
            <a:r>
              <a:rPr b="0" dirty="0" err="1"/>
              <a:t>mediante</a:t>
            </a:r>
            <a:r>
              <a:rPr b="0" dirty="0"/>
              <a:t> el </a:t>
            </a:r>
            <a:r>
              <a:rPr b="0" dirty="0" err="1"/>
              <a:t>cual</a:t>
            </a:r>
            <a:r>
              <a:rPr b="0" dirty="0"/>
              <a:t> las </a:t>
            </a:r>
            <a:r>
              <a:rPr b="0" dirty="0" err="1"/>
              <a:t>innovaciones</a:t>
            </a:r>
            <a:r>
              <a:rPr b="0" dirty="0"/>
              <a:t> se </a:t>
            </a:r>
            <a:r>
              <a:rPr b="0" dirty="0" err="1"/>
              <a:t>extienden</a:t>
            </a:r>
            <a:r>
              <a:rPr b="0" dirty="0"/>
              <a:t> a </a:t>
            </a:r>
            <a:r>
              <a:rPr b="0" dirty="0" err="1"/>
              <a:t>través</a:t>
            </a:r>
            <a:r>
              <a:rPr b="0" dirty="0"/>
              <a:t> de </a:t>
            </a:r>
            <a:r>
              <a:rPr b="0" dirty="0" err="1"/>
              <a:t>los</a:t>
            </a:r>
            <a:r>
              <a:rPr b="0" dirty="0"/>
              <a:t> </a:t>
            </a:r>
            <a:r>
              <a:rPr b="0" dirty="0" err="1"/>
              <a:t>circuitos</a:t>
            </a:r>
            <a:r>
              <a:rPr b="0" dirty="0"/>
              <a:t> </a:t>
            </a:r>
            <a:r>
              <a:rPr b="0" dirty="0" err="1"/>
              <a:t>comerciales</a:t>
            </a:r>
            <a:r>
              <a:rPr b="0" dirty="0"/>
              <a:t>, o </a:t>
            </a:r>
            <a:r>
              <a:rPr b="0" dirty="0" err="1"/>
              <a:t>cualquier</a:t>
            </a:r>
            <a:r>
              <a:rPr b="0" dirty="0"/>
              <a:t> </a:t>
            </a:r>
            <a:r>
              <a:rPr b="0" dirty="0" err="1"/>
              <a:t>otro</a:t>
            </a:r>
            <a:r>
              <a:rPr b="0" dirty="0"/>
              <a:t>, a </a:t>
            </a:r>
            <a:r>
              <a:rPr b="0" dirty="0" err="1"/>
              <a:t>los</a:t>
            </a:r>
            <a:r>
              <a:rPr b="0" dirty="0"/>
              <a:t> </a:t>
            </a:r>
            <a:r>
              <a:rPr b="0" dirty="0" err="1"/>
              <a:t>diferentes</a:t>
            </a:r>
            <a:r>
              <a:rPr b="0" dirty="0"/>
              <a:t> </a:t>
            </a:r>
            <a:r>
              <a:rPr b="0" dirty="0" err="1"/>
              <a:t>usuarios</a:t>
            </a:r>
            <a:r>
              <a:rPr b="0" dirty="0"/>
              <a:t>, </a:t>
            </a:r>
            <a:r>
              <a:rPr b="0" dirty="0" err="1"/>
              <a:t>después</a:t>
            </a:r>
            <a:r>
              <a:rPr b="0" dirty="0"/>
              <a:t> de </a:t>
            </a:r>
            <a:r>
              <a:rPr b="0" dirty="0" err="1"/>
              <a:t>su</a:t>
            </a:r>
            <a:r>
              <a:rPr b="0" dirty="0"/>
              <a:t> </a:t>
            </a:r>
            <a:r>
              <a:rPr b="0" dirty="0" err="1"/>
              <a:t>primera</a:t>
            </a:r>
            <a:r>
              <a:rPr b="0" dirty="0"/>
              <a:t> </a:t>
            </a:r>
            <a:r>
              <a:rPr b="0" dirty="0" err="1"/>
              <a:t>introducción</a:t>
            </a:r>
            <a:endParaRPr b="0" dirty="0"/>
          </a:p>
        </p:txBody>
      </p:sp>
      <p:sp>
        <p:nvSpPr>
          <p:cNvPr id="138" name="Shape 138"/>
          <p:cNvSpPr/>
          <p:nvPr/>
        </p:nvSpPr>
        <p:spPr>
          <a:xfrm>
            <a:off x="900753" y="4095958"/>
            <a:ext cx="7786048" cy="1323341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FFFF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4000" b="1">
                <a:solidFill>
                  <a:srgbClr val="FFFFFF"/>
                </a:solidFill>
              </a:defRPr>
            </a:lvl1pPr>
          </a:lstStyle>
          <a:p>
            <a:r>
              <a:rPr dirty="0"/>
              <a:t>“Sin la </a:t>
            </a:r>
            <a:r>
              <a:rPr dirty="0" err="1"/>
              <a:t>difusión</a:t>
            </a:r>
            <a:r>
              <a:rPr dirty="0"/>
              <a:t>,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innovación</a:t>
            </a:r>
            <a:r>
              <a:rPr dirty="0"/>
              <a:t> no </a:t>
            </a:r>
            <a:r>
              <a:rPr dirty="0" err="1"/>
              <a:t>tiene</a:t>
            </a:r>
            <a:r>
              <a:rPr dirty="0"/>
              <a:t> </a:t>
            </a:r>
            <a:r>
              <a:rPr dirty="0" err="1"/>
              <a:t>ningún</a:t>
            </a:r>
            <a:r>
              <a:rPr dirty="0"/>
              <a:t> </a:t>
            </a:r>
            <a:r>
              <a:rPr dirty="0" err="1"/>
              <a:t>impacto</a:t>
            </a:r>
            <a:r>
              <a:rPr dirty="0"/>
              <a:t>”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1" build="p" animBg="1" advAuto="0"/>
      <p:bldP spid="138" grpId="2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Actividades de innovación</a:t>
            </a:r>
          </a:p>
        </p:txBody>
      </p:sp>
      <p:sp>
        <p:nvSpPr>
          <p:cNvPr id="141" name="Shape 141"/>
          <p:cNvSpPr>
            <a:spLocks noGrp="1"/>
          </p:cNvSpPr>
          <p:nvPr>
            <p:ph idx="1"/>
          </p:nvPr>
        </p:nvSpPr>
        <p:spPr>
          <a:xfrm>
            <a:off x="1091315" y="2230272"/>
            <a:ext cx="7704667" cy="3332816"/>
          </a:xfrm>
          <a:prstGeom prst="rect">
            <a:avLst/>
          </a:prstGeom>
          <a:gradFill>
            <a:gsLst>
              <a:gs pos="0">
                <a:srgbClr val="769537"/>
              </a:gs>
              <a:gs pos="80000">
                <a:srgbClr val="9BC348"/>
              </a:gs>
              <a:gs pos="100000">
                <a:srgbClr val="9CC646"/>
              </a:gs>
            </a:gsLst>
            <a:lin ang="16200000"/>
          </a:gradFill>
          <a:ln w="9525">
            <a:solidFill>
              <a:srgbClr val="98B955"/>
            </a:solidFill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>
            <a:normAutofit/>
          </a:bodyPr>
          <a:lstStyle/>
          <a:p>
            <a:pPr marL="0" indent="0" algn="ctr">
              <a:buSzTx/>
              <a:buNone/>
              <a:defRPr>
                <a:solidFill>
                  <a:srgbClr val="FFFFFF"/>
                </a:solidFill>
              </a:defRPr>
            </a:pPr>
            <a:r>
              <a:rPr sz="3200" dirty="0" smtClean="0"/>
              <a:t>Las </a:t>
            </a:r>
            <a:r>
              <a:rPr sz="3200" dirty="0"/>
              <a:t>actividades sobre innovación incluyen el conjunto de actuaciones científicas, tecnológicas, organizativas, financieras y comerciales que </a:t>
            </a:r>
            <a:r>
              <a:rPr sz="3200" dirty="0" smtClean="0"/>
              <a:t>real </a:t>
            </a:r>
            <a:r>
              <a:rPr sz="3200" dirty="0"/>
              <a:t>o pretendidamente, conducen a la introducción de innovaciones.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1" build="p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/>
          </p:cNvSpPr>
          <p:nvPr>
            <p:ph type="title"/>
          </p:nvPr>
        </p:nvSpPr>
        <p:spPr>
          <a:xfrm>
            <a:off x="870922" y="-234778"/>
            <a:ext cx="7704667" cy="1981200"/>
          </a:xfrm>
          <a:prstGeom prst="rect">
            <a:avLst/>
          </a:prstGeom>
        </p:spPr>
        <p:txBody>
          <a:bodyPr/>
          <a:lstStyle/>
          <a:p>
            <a:r>
              <a:t>Actividades de innovación</a:t>
            </a:r>
          </a:p>
        </p:txBody>
      </p:sp>
      <p:sp>
        <p:nvSpPr>
          <p:cNvPr id="144" name="Shape 144"/>
          <p:cNvSpPr>
            <a:spLocks noGrp="1"/>
          </p:cNvSpPr>
          <p:nvPr>
            <p:ph idx="1"/>
          </p:nvPr>
        </p:nvSpPr>
        <p:spPr>
          <a:xfrm>
            <a:off x="982133" y="1223319"/>
            <a:ext cx="7704667" cy="477649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200"/>
            </a:pPr>
            <a:r>
              <a:rPr dirty="0"/>
              <a:t>Actividades no incluidas en I+D: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r>
              <a:rPr dirty="0"/>
              <a:t>Las </a:t>
            </a:r>
            <a:r>
              <a:rPr b="1" dirty="0">
                <a:solidFill>
                  <a:srgbClr val="CC9D78"/>
                </a:solidFill>
              </a:rPr>
              <a:t>últimas fases del desarrollo </a:t>
            </a:r>
            <a:r>
              <a:rPr dirty="0"/>
              <a:t>de preproducción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r>
              <a:rPr dirty="0"/>
              <a:t>La </a:t>
            </a:r>
            <a:r>
              <a:rPr b="1" dirty="0">
                <a:solidFill>
                  <a:srgbClr val="CC9D78"/>
                </a:solidFill>
              </a:rPr>
              <a:t>producción y distribución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r>
              <a:rPr dirty="0"/>
              <a:t>Las actividades de desarrollo con un </a:t>
            </a:r>
            <a:r>
              <a:rPr b="1" dirty="0">
                <a:solidFill>
                  <a:srgbClr val="CC9D78"/>
                </a:solidFill>
              </a:rPr>
              <a:t>bajo grado de novedad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r>
              <a:rPr dirty="0"/>
              <a:t>Las </a:t>
            </a:r>
            <a:r>
              <a:rPr b="1" dirty="0">
                <a:solidFill>
                  <a:srgbClr val="CC9D78"/>
                </a:solidFill>
              </a:rPr>
              <a:t>actividades de apoyo </a:t>
            </a:r>
            <a:r>
              <a:rPr dirty="0"/>
              <a:t>tales como preparaciones de formación y de comercialización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r>
              <a:rPr dirty="0"/>
              <a:t>Actividades de desarrollo y de introducción para innovaciones que no son de producto o de proceso, tales como </a:t>
            </a:r>
            <a:r>
              <a:rPr b="1" dirty="0">
                <a:solidFill>
                  <a:srgbClr val="CC9D78"/>
                </a:solidFill>
              </a:rPr>
              <a:t>nuevos métodos de comercialización o nuevos métodos organizativos.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200"/>
            </a:pPr>
            <a:r>
              <a:rPr dirty="0"/>
              <a:t>Las actividades de innovación pueden también incluir las </a:t>
            </a:r>
            <a:r>
              <a:rPr b="1" dirty="0">
                <a:solidFill>
                  <a:srgbClr val="CC9D78"/>
                </a:solidFill>
              </a:rPr>
              <a:t>adquisiciones de conocimiento externo o de bienes de capital </a:t>
            </a:r>
            <a:r>
              <a:rPr dirty="0"/>
              <a:t>que no son parte de la I+D.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1" build="p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/>
          </p:cNvSpPr>
          <p:nvPr>
            <p:ph type="title"/>
          </p:nvPr>
        </p:nvSpPr>
        <p:spPr>
          <a:xfrm>
            <a:off x="982132" y="0"/>
            <a:ext cx="7704667" cy="1981200"/>
          </a:xfrm>
          <a:prstGeom prst="rect">
            <a:avLst/>
          </a:prstGeom>
        </p:spPr>
        <p:txBody>
          <a:bodyPr/>
          <a:lstStyle/>
          <a:p>
            <a:r>
              <a:t>Actividades de innovación</a:t>
            </a:r>
          </a:p>
        </p:txBody>
      </p:sp>
      <p:sp>
        <p:nvSpPr>
          <p:cNvPr id="147" name="Shape 147"/>
          <p:cNvSpPr>
            <a:spLocks noGrp="1"/>
          </p:cNvSpPr>
          <p:nvPr>
            <p:ph idx="1"/>
          </p:nvPr>
        </p:nvSpPr>
        <p:spPr>
          <a:xfrm>
            <a:off x="982133" y="1692876"/>
            <a:ext cx="7704667" cy="444843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defTabSz="877823">
              <a:lnSpc>
                <a:spcPct val="90000"/>
              </a:lnSpc>
              <a:buSzTx/>
              <a:buNone/>
              <a:defRPr sz="3072"/>
            </a:pPr>
            <a:r>
              <a:t>Durante un período dado de tiempo, las actividades de innovación  pueden ser de </a:t>
            </a:r>
            <a:r>
              <a:rPr u="sng"/>
              <a:t>tres clases</a:t>
            </a:r>
            <a:r>
              <a:t>:</a:t>
            </a:r>
          </a:p>
          <a:p>
            <a:pPr marL="713231" lvl="1" indent="-274320" defTabSz="877823">
              <a:lnSpc>
                <a:spcPct val="90000"/>
              </a:lnSpc>
              <a:spcBef>
                <a:spcPts val="600"/>
              </a:spcBef>
              <a:defRPr sz="2688" b="1" i="1">
                <a:solidFill>
                  <a:srgbClr val="00B050"/>
                </a:solidFill>
              </a:defRPr>
            </a:pPr>
            <a:r>
              <a:rPr dirty="0"/>
              <a:t>Exitosas </a:t>
            </a:r>
            <a:r>
              <a:rPr i="0" dirty="0"/>
              <a:t>que resultan de la introducción de una nueva innovación (aunque no necesariamente tiene que haber sido comercialmente un éxito).</a:t>
            </a:r>
          </a:p>
          <a:p>
            <a:pPr marL="713231" lvl="1" indent="-274320" defTabSz="877823">
              <a:lnSpc>
                <a:spcPct val="90000"/>
              </a:lnSpc>
              <a:spcBef>
                <a:spcPts val="600"/>
              </a:spcBef>
              <a:defRPr sz="2688" b="1" i="1">
                <a:solidFill>
                  <a:srgbClr val="FFC000"/>
                </a:solidFill>
              </a:defRPr>
            </a:pPr>
            <a:r>
              <a:rPr dirty="0"/>
              <a:t>En curso</a:t>
            </a:r>
            <a:r>
              <a:rPr i="0" dirty="0"/>
              <a:t>, aquellas en las que todavía no se ha culminado su introducción.</a:t>
            </a:r>
          </a:p>
          <a:p>
            <a:pPr marL="713231" lvl="1" indent="-274320" defTabSz="877823">
              <a:lnSpc>
                <a:spcPct val="90000"/>
              </a:lnSpc>
              <a:spcBef>
                <a:spcPts val="600"/>
              </a:spcBef>
              <a:defRPr sz="2688" b="1" i="1">
                <a:solidFill>
                  <a:srgbClr val="FF0000"/>
                </a:solidFill>
              </a:defRPr>
            </a:pPr>
            <a:r>
              <a:rPr dirty="0"/>
              <a:t>Abandonadas</a:t>
            </a:r>
            <a:r>
              <a:rPr i="0" dirty="0"/>
              <a:t>, aquellas que ha sido canceladas antes de su introducción.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" grpId="1" build="p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59536">
              <a:defRPr sz="3666"/>
            </a:lvl1pPr>
          </a:lstStyle>
          <a:p>
            <a:r>
              <a:t>Factores que influyen en la innovación</a:t>
            </a:r>
          </a:p>
        </p:txBody>
      </p:sp>
      <p:sp>
        <p:nvSpPr>
          <p:cNvPr id="150" name="Shape 150"/>
          <p:cNvSpPr>
            <a:spLocks noGrp="1"/>
          </p:cNvSpPr>
          <p:nvPr>
            <p:ph idx="1"/>
          </p:nvPr>
        </p:nvSpPr>
        <p:spPr>
          <a:xfrm>
            <a:off x="982133" y="1816443"/>
            <a:ext cx="7704667" cy="459671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39470" indent="-339470" defTabSz="905255">
              <a:lnSpc>
                <a:spcPct val="80000"/>
              </a:lnSpc>
              <a:spcBef>
                <a:spcPts val="500"/>
              </a:spcBef>
              <a:defRPr sz="2376"/>
            </a:pPr>
            <a:r>
              <a:rPr dirty="0"/>
              <a:t>Altos costos </a:t>
            </a:r>
          </a:p>
          <a:p>
            <a:pPr marL="339470" indent="-339470" defTabSz="905255">
              <a:lnSpc>
                <a:spcPct val="80000"/>
              </a:lnSpc>
              <a:spcBef>
                <a:spcPts val="500"/>
              </a:spcBef>
              <a:defRPr sz="2376"/>
            </a:pPr>
            <a:r>
              <a:rPr dirty="0"/>
              <a:t>La ausencia de demanda</a:t>
            </a:r>
          </a:p>
          <a:p>
            <a:pPr marL="339470" indent="-339470" defTabSz="905255">
              <a:lnSpc>
                <a:spcPct val="80000"/>
              </a:lnSpc>
              <a:spcBef>
                <a:spcPts val="500"/>
              </a:spcBef>
              <a:defRPr sz="2376"/>
            </a:pPr>
            <a:r>
              <a:rPr dirty="0"/>
              <a:t>Carencia de personal experto o del necesario conocimiento</a:t>
            </a:r>
          </a:p>
          <a:p>
            <a:pPr marL="339470" indent="-339470" defTabSz="905255">
              <a:lnSpc>
                <a:spcPct val="80000"/>
              </a:lnSpc>
              <a:spcBef>
                <a:spcPts val="500"/>
              </a:spcBef>
              <a:defRPr sz="2376"/>
            </a:pPr>
            <a:r>
              <a:rPr dirty="0"/>
              <a:t>Reglamentaciones o las normas fiscales</a:t>
            </a:r>
          </a:p>
          <a:p>
            <a:pPr marL="339470" indent="-339470" defTabSz="905255">
              <a:lnSpc>
                <a:spcPct val="80000"/>
              </a:lnSpc>
              <a:spcBef>
                <a:spcPts val="500"/>
              </a:spcBef>
              <a:defRPr sz="2376"/>
            </a:pPr>
            <a:r>
              <a:rPr dirty="0"/>
              <a:t>Capacidad para apropiarse de las mejoras de sus actividades de innovación</a:t>
            </a:r>
          </a:p>
          <a:p>
            <a:pPr marL="339470" indent="-339470" defTabSz="905255">
              <a:lnSpc>
                <a:spcPct val="80000"/>
              </a:lnSpc>
              <a:spcBef>
                <a:spcPts val="500"/>
              </a:spcBef>
              <a:defRPr sz="2376"/>
            </a:pPr>
            <a:r>
              <a:rPr dirty="0"/>
              <a:t>Si no se pueden proteger las innovaciones contra la copia de competidores, habrá un menor incentivo para innovar</a:t>
            </a:r>
          </a:p>
          <a:p>
            <a:pPr marL="339470" indent="-339470" defTabSz="905255">
              <a:lnSpc>
                <a:spcPct val="80000"/>
              </a:lnSpc>
              <a:spcBef>
                <a:spcPts val="500"/>
              </a:spcBef>
              <a:defRPr sz="2376"/>
            </a:pPr>
            <a:r>
              <a:rPr dirty="0"/>
              <a:t>Si un sector productivo funciona bien sin métodos formales de protección, promover éstos puede retardar el flujo del conocimiento y de la tecnología y generar precios más elevados para las mercancías y los servicios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1" build="p" animBg="1" advAuto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135</TotalTime>
  <Words>981</Words>
  <Application>Microsoft Office PowerPoint</Application>
  <PresentationFormat>Presentación en pantalla (4:3)</PresentationFormat>
  <Paragraphs>125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7" baseType="lpstr">
      <vt:lpstr>Aharoni</vt:lpstr>
      <vt:lpstr>Arial</vt:lpstr>
      <vt:lpstr>Book Antiqua</vt:lpstr>
      <vt:lpstr>Calibri</vt:lpstr>
      <vt:lpstr>Comic Sans MS</vt:lpstr>
      <vt:lpstr>Corbel</vt:lpstr>
      <vt:lpstr>Wingdings</vt:lpstr>
      <vt:lpstr>Parallax</vt:lpstr>
      <vt:lpstr>Identificación de FONDOS para proyectos universitarios</vt:lpstr>
      <vt:lpstr>PREMISA</vt:lpstr>
      <vt:lpstr>¿Qué es innovación?</vt:lpstr>
      <vt:lpstr>Tipos de innovaciones</vt:lpstr>
      <vt:lpstr>Difusión de innovaciones</vt:lpstr>
      <vt:lpstr>Actividades de innovación</vt:lpstr>
      <vt:lpstr>Actividades de innovación</vt:lpstr>
      <vt:lpstr>Actividades de innovación</vt:lpstr>
      <vt:lpstr>Factores que influyen en la innovación</vt:lpstr>
      <vt:lpstr>Patentes e Innovación</vt:lpstr>
      <vt:lpstr>Ya sabemos qué es innovación y ahora….</vt:lpstr>
      <vt:lpstr>Presentación de PowerPoint</vt:lpstr>
      <vt:lpstr>Investigación Científica Consolidada</vt:lpstr>
      <vt:lpstr>RETO DE LAS IES</vt:lpstr>
      <vt:lpstr>FONDOS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ELABORACIÓN DE PROYECTOS DE BASE DE TECNOLÓGICA</dc:title>
  <dc:creator>Julio Vargas Medina</dc:creator>
  <cp:lastModifiedBy>Benito Sotelo Villa</cp:lastModifiedBy>
  <cp:revision>12</cp:revision>
  <dcterms:modified xsi:type="dcterms:W3CDTF">2020-05-05T23:15:39Z</dcterms:modified>
</cp:coreProperties>
</file>