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63" r:id="rId7"/>
    <p:sldId id="259" r:id="rId8"/>
    <p:sldId id="260" r:id="rId9"/>
    <p:sldId id="261" r:id="rId10"/>
    <p:sldId id="262" r:id="rId11"/>
    <p:sldId id="264" r:id="rId12"/>
    <p:sldId id="291" r:id="rId13"/>
    <p:sldId id="267" r:id="rId14"/>
    <p:sldId id="269" r:id="rId15"/>
    <p:sldId id="270" r:id="rId16"/>
    <p:sldId id="271" r:id="rId17"/>
    <p:sldId id="274"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7300"/>
    <a:srgbClr val="6B4723"/>
    <a:srgbClr val="E68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showGuides="1">
      <p:cViewPr varScale="1">
        <p:scale>
          <a:sx n="73" d="100"/>
          <a:sy n="73" d="100"/>
        </p:scale>
        <p:origin x="1296" y="78"/>
      </p:cViewPr>
      <p:guideLst>
        <p:guide orient="horz" pos="1162"/>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s-MX" dirty="0" smtClean="0"/>
              <a:t>Recaudación Universidad Anáhuac México</a:t>
            </a:r>
            <a:endParaRPr lang="es-MX" dirty="0"/>
          </a:p>
        </c:rich>
      </c:tx>
      <c:layout>
        <c:manualLayout>
          <c:xMode val="edge"/>
          <c:yMode val="edge"/>
          <c:x val="0.150847563976378"/>
          <c:y val="1.40624991349348E-2"/>
        </c:manualLayout>
      </c:layout>
      <c:overlay val="0"/>
      <c:spPr>
        <a:noFill/>
        <a:ln>
          <a:noFill/>
        </a:ln>
        <a:effectLst/>
      </c:spPr>
    </c:title>
    <c:autoTitleDeleted val="0"/>
    <c:plotArea>
      <c:layout/>
      <c:barChart>
        <c:barDir val="col"/>
        <c:grouping val="stacked"/>
        <c:varyColors val="0"/>
        <c:ser>
          <c:idx val="0"/>
          <c:order val="0"/>
          <c:tx>
            <c:strRef>
              <c:f>Hoja1!$B$1</c:f>
              <c:strCache>
                <c:ptCount val="1"/>
                <c:pt idx="0">
                  <c:v>Centro Cultural</c:v>
                </c:pt>
              </c:strCache>
            </c:strRef>
          </c:tx>
          <c:spPr>
            <a:solidFill>
              <a:schemeClr val="accent1"/>
            </a:solidFill>
            <a:ln>
              <a:noFill/>
            </a:ln>
            <a:effectLst/>
          </c:spPr>
          <c:invertIfNegative val="0"/>
          <c:cat>
            <c:numRef>
              <c:f>Hoja1!$A$2:$A$12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Hoja1!$B$2:$B$12</c:f>
              <c:numCache>
                <c:formatCode>General</c:formatCode>
                <c:ptCount val="11"/>
                <c:pt idx="0">
                  <c:v>1.6</c:v>
                </c:pt>
                <c:pt idx="1">
                  <c:v>1.4</c:v>
                </c:pt>
                <c:pt idx="2">
                  <c:v>5.4</c:v>
                </c:pt>
                <c:pt idx="3">
                  <c:v>5.9</c:v>
                </c:pt>
                <c:pt idx="4">
                  <c:v>24.3</c:v>
                </c:pt>
                <c:pt idx="5">
                  <c:v>30.3</c:v>
                </c:pt>
                <c:pt idx="6">
                  <c:v>29.8</c:v>
                </c:pt>
                <c:pt idx="7">
                  <c:v>36.6</c:v>
                </c:pt>
                <c:pt idx="8">
                  <c:v>4.9000000000000004</c:v>
                </c:pt>
                <c:pt idx="9">
                  <c:v>11.4</c:v>
                </c:pt>
                <c:pt idx="10">
                  <c:v>51.5</c:v>
                </c:pt>
              </c:numCache>
            </c:numRef>
          </c:val>
          <c:extLst>
            <c:ext xmlns:c16="http://schemas.microsoft.com/office/drawing/2014/chart" uri="{C3380CC4-5D6E-409C-BE32-E72D297353CC}">
              <c16:uniqueId val="{00000000-68AF-421C-BC7A-8AF5C75D583A}"/>
            </c:ext>
          </c:extLst>
        </c:ser>
        <c:ser>
          <c:idx val="1"/>
          <c:order val="1"/>
          <c:tx>
            <c:strRef>
              <c:f>Hoja1!$C$1</c:f>
              <c:strCache>
                <c:ptCount val="1"/>
                <c:pt idx="0">
                  <c:v>Cátedras</c:v>
                </c:pt>
              </c:strCache>
            </c:strRef>
          </c:tx>
          <c:spPr>
            <a:solidFill>
              <a:schemeClr val="accent2"/>
            </a:solidFill>
            <a:ln>
              <a:noFill/>
            </a:ln>
            <a:effectLst/>
          </c:spPr>
          <c:invertIfNegative val="0"/>
          <c:cat>
            <c:numRef>
              <c:f>Hoja1!$A$2:$A$12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Hoja1!$C$2:$C$12</c:f>
              <c:numCache>
                <c:formatCode>General</c:formatCode>
                <c:ptCount val="11"/>
                <c:pt idx="0">
                  <c:v>5.9</c:v>
                </c:pt>
                <c:pt idx="1">
                  <c:v>4.8</c:v>
                </c:pt>
                <c:pt idx="2">
                  <c:v>6.2</c:v>
                </c:pt>
                <c:pt idx="3">
                  <c:v>5.5</c:v>
                </c:pt>
                <c:pt idx="4">
                  <c:v>8.6</c:v>
                </c:pt>
                <c:pt idx="5">
                  <c:v>15.2</c:v>
                </c:pt>
                <c:pt idx="6">
                  <c:v>13.2</c:v>
                </c:pt>
                <c:pt idx="7">
                  <c:v>19</c:v>
                </c:pt>
                <c:pt idx="8">
                  <c:v>9.3000000000000007</c:v>
                </c:pt>
                <c:pt idx="9">
                  <c:v>10.199999999999999</c:v>
                </c:pt>
                <c:pt idx="10">
                  <c:v>6.3</c:v>
                </c:pt>
              </c:numCache>
            </c:numRef>
          </c:val>
          <c:extLst>
            <c:ext xmlns:c16="http://schemas.microsoft.com/office/drawing/2014/chart" uri="{C3380CC4-5D6E-409C-BE32-E72D297353CC}">
              <c16:uniqueId val="{00000001-68AF-421C-BC7A-8AF5C75D583A}"/>
            </c:ext>
          </c:extLst>
        </c:ser>
        <c:ser>
          <c:idx val="2"/>
          <c:order val="2"/>
          <c:tx>
            <c:strRef>
              <c:f>Hoja1!$D$1</c:f>
              <c:strCache>
                <c:ptCount val="1"/>
                <c:pt idx="0">
                  <c:v>Becas a través del Fonatón</c:v>
                </c:pt>
              </c:strCache>
            </c:strRef>
          </c:tx>
          <c:spPr>
            <a:solidFill>
              <a:schemeClr val="accent3"/>
            </a:solidFill>
            <a:ln>
              <a:noFill/>
            </a:ln>
            <a:effectLst/>
          </c:spPr>
          <c:invertIfNegative val="0"/>
          <c:cat>
            <c:numRef>
              <c:f>Hoja1!$A$2:$A$12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Hoja1!$D$2:$D$12</c:f>
              <c:numCache>
                <c:formatCode>General</c:formatCode>
                <c:ptCount val="11"/>
                <c:pt idx="0">
                  <c:v>3.9</c:v>
                </c:pt>
                <c:pt idx="1">
                  <c:v>4.3</c:v>
                </c:pt>
                <c:pt idx="2">
                  <c:v>4.7</c:v>
                </c:pt>
                <c:pt idx="3">
                  <c:v>5.0999999999999996</c:v>
                </c:pt>
                <c:pt idx="4">
                  <c:v>6.3</c:v>
                </c:pt>
                <c:pt idx="5">
                  <c:v>6.6</c:v>
                </c:pt>
                <c:pt idx="6">
                  <c:v>6.5</c:v>
                </c:pt>
                <c:pt idx="7">
                  <c:v>6.8</c:v>
                </c:pt>
                <c:pt idx="8">
                  <c:v>6.8</c:v>
                </c:pt>
                <c:pt idx="9">
                  <c:v>7.2</c:v>
                </c:pt>
                <c:pt idx="10">
                  <c:v>7.4</c:v>
                </c:pt>
              </c:numCache>
            </c:numRef>
          </c:val>
          <c:extLst>
            <c:ext xmlns:c16="http://schemas.microsoft.com/office/drawing/2014/chart" uri="{C3380CC4-5D6E-409C-BE32-E72D297353CC}">
              <c16:uniqueId val="{00000002-68AF-421C-BC7A-8AF5C75D583A}"/>
            </c:ext>
          </c:extLst>
        </c:ser>
        <c:ser>
          <c:idx val="3"/>
          <c:order val="3"/>
          <c:tx>
            <c:strRef>
              <c:f>Hoja1!$E$1</c:f>
              <c:strCache>
                <c:ptCount val="1"/>
                <c:pt idx="0">
                  <c:v>Becas Corporativas</c:v>
                </c:pt>
              </c:strCache>
            </c:strRef>
          </c:tx>
          <c:spPr>
            <a:solidFill>
              <a:schemeClr val="accent4"/>
            </a:solidFill>
            <a:ln>
              <a:noFill/>
            </a:ln>
            <a:effectLst/>
          </c:spPr>
          <c:invertIfNegative val="0"/>
          <c:cat>
            <c:numRef>
              <c:f>Hoja1!$A$2:$A$12</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Hoja1!$E$2:$E$12</c:f>
              <c:numCache>
                <c:formatCode>General</c:formatCode>
                <c:ptCount val="11"/>
                <c:pt idx="0">
                  <c:v>0.9</c:v>
                </c:pt>
                <c:pt idx="1">
                  <c:v>1.8</c:v>
                </c:pt>
                <c:pt idx="2">
                  <c:v>0.8</c:v>
                </c:pt>
                <c:pt idx="3">
                  <c:v>0.9</c:v>
                </c:pt>
                <c:pt idx="4">
                  <c:v>0.8</c:v>
                </c:pt>
                <c:pt idx="5">
                  <c:v>2.8</c:v>
                </c:pt>
                <c:pt idx="6">
                  <c:v>1.5</c:v>
                </c:pt>
                <c:pt idx="7">
                  <c:v>3.2</c:v>
                </c:pt>
                <c:pt idx="8">
                  <c:v>2.6</c:v>
                </c:pt>
                <c:pt idx="9">
                  <c:v>2</c:v>
                </c:pt>
                <c:pt idx="10">
                  <c:v>6.9</c:v>
                </c:pt>
              </c:numCache>
            </c:numRef>
          </c:val>
          <c:extLst>
            <c:ext xmlns:c16="http://schemas.microsoft.com/office/drawing/2014/chart" uri="{C3380CC4-5D6E-409C-BE32-E72D297353CC}">
              <c16:uniqueId val="{00000003-68AF-421C-BC7A-8AF5C75D583A}"/>
            </c:ext>
          </c:extLst>
        </c:ser>
        <c:dLbls>
          <c:showLegendKey val="0"/>
          <c:showVal val="0"/>
          <c:showCatName val="0"/>
          <c:showSerName val="0"/>
          <c:showPercent val="0"/>
          <c:showBubbleSize val="0"/>
        </c:dLbls>
        <c:gapWidth val="55"/>
        <c:overlap val="100"/>
        <c:axId val="-2057750328"/>
        <c:axId val="-2100235208"/>
      </c:barChart>
      <c:catAx>
        <c:axId val="-205775032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s-MX" dirty="0" smtClean="0"/>
                  <a:t>Año</a:t>
                </a:r>
                <a:endParaRPr lang="es-MX"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0235208"/>
        <c:crosses val="autoZero"/>
        <c:auto val="1"/>
        <c:lblAlgn val="ctr"/>
        <c:lblOffset val="100"/>
        <c:noMultiLvlLbl val="0"/>
      </c:catAx>
      <c:valAx>
        <c:axId val="-2100235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s-MX" dirty="0" smtClean="0"/>
                  <a:t>Millones de pesos</a:t>
                </a:r>
                <a:endParaRPr lang="es-MX" dirty="0"/>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775032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ppt1.jpg"/>
          <p:cNvPicPr>
            <a:picLocks noChangeAspect="1"/>
          </p:cNvPicPr>
          <p:nvPr userDrawn="1"/>
        </p:nvPicPr>
        <p:blipFill>
          <a:blip r:embed="rId2"/>
          <a:srcRect r="15331"/>
          <a:stretch>
            <a:fillRect/>
          </a:stretch>
        </p:blipFill>
        <p:spPr>
          <a:xfrm>
            <a:off x="0" y="-4312"/>
            <a:ext cx="9144000" cy="6862312"/>
          </a:xfrm>
          <a:prstGeom prst="rect">
            <a:avLst/>
          </a:prstGeom>
        </p:spPr>
      </p:pic>
      <p:sp>
        <p:nvSpPr>
          <p:cNvPr id="2" name="Título 1"/>
          <p:cNvSpPr>
            <a:spLocks noGrp="1"/>
          </p:cNvSpPr>
          <p:nvPr>
            <p:ph type="ctrTitle" hasCustomPrompt="1"/>
          </p:nvPr>
        </p:nvSpPr>
        <p:spPr>
          <a:xfrm>
            <a:off x="464936" y="2130425"/>
            <a:ext cx="5406366" cy="1470025"/>
          </a:xfrm>
        </p:spPr>
        <p:txBody>
          <a:bodyPr/>
          <a:lstStyle>
            <a:lvl1pPr algn="l">
              <a:defRPr b="1">
                <a:solidFill>
                  <a:schemeClr val="bg1"/>
                </a:solidFill>
              </a:defRPr>
            </a:lvl1pPr>
          </a:lstStyle>
          <a:p>
            <a:r>
              <a:rPr lang="es-ES_tradnl" dirty="0" smtClean="0"/>
              <a:t>TITULO</a:t>
            </a:r>
            <a:endParaRPr lang="es-ES_tradnl" dirty="0"/>
          </a:p>
        </p:txBody>
      </p:sp>
      <p:sp>
        <p:nvSpPr>
          <p:cNvPr id="3" name="Subtítulo 2"/>
          <p:cNvSpPr>
            <a:spLocks noGrp="1"/>
          </p:cNvSpPr>
          <p:nvPr>
            <p:ph type="subTitle" idx="1" hasCustomPrompt="1"/>
          </p:nvPr>
        </p:nvSpPr>
        <p:spPr>
          <a:xfrm>
            <a:off x="464936" y="3600450"/>
            <a:ext cx="3200400" cy="862177"/>
          </a:xfrm>
        </p:spPr>
        <p:txBody>
          <a:bodyPr/>
          <a:lstStyle>
            <a:lvl1pPr marL="0" indent="0" algn="l">
              <a:buNone/>
              <a:defRPr b="0" i="0">
                <a:solidFill>
                  <a:srgbClr val="FFFFFF"/>
                </a:solidFill>
                <a:latin typeface="Helvetica Light"/>
                <a:cs typeface="Helvetica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smtClean="0"/>
              <a:t>Subtítulo</a:t>
            </a:r>
            <a:endParaRPr lang="es-ES_tradn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CE4CB8F9-121A-CA40-B24E-14DC35BECE14}" type="datetimeFigureOut">
              <a:rPr lang="es-ES_tradnl" smtClean="0"/>
              <a:t>16/02/2020</a:t>
            </a:fld>
            <a:endParaRPr lang="es-ES_tradn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_tradnl"/>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EB732E7C-B03C-2940-A862-87FD9D65F1F0}" type="slidenum">
              <a:rPr lang="es-ES_tradnl" smtClean="0"/>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CE4CB8F9-121A-CA40-B24E-14DC35BECE14}" type="datetimeFigureOut">
              <a:rPr lang="es-ES_tradnl" smtClean="0"/>
              <a:t>16/02/2020</a:t>
            </a:fld>
            <a:endParaRPr lang="es-ES_tradn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_tradnl"/>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EB732E7C-B03C-2940-A862-87FD9D65F1F0}" type="slidenum">
              <a:rPr lang="es-ES_tradnl" smtClean="0"/>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CE4CB8F9-121A-CA40-B24E-14DC35BECE14}" type="datetimeFigureOut">
              <a:rPr lang="es-ES_tradnl" smtClean="0"/>
              <a:t>16/02/2020</a:t>
            </a:fld>
            <a:endParaRPr lang="es-ES_tradn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_tradnl"/>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EB732E7C-B03C-2940-A862-87FD9D65F1F0}" type="slidenum">
              <a:rPr lang="es-ES_tradnl" smtClean="0"/>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CE4CB8F9-121A-CA40-B24E-14DC35BECE14}" type="datetimeFigureOut">
              <a:rPr lang="es-ES_tradnl" smtClean="0"/>
              <a:t>16/02/2020</a:t>
            </a:fld>
            <a:endParaRPr lang="es-ES_tradn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_tradnl"/>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EB732E7C-B03C-2940-A862-87FD9D65F1F0}" type="slidenum">
              <a:rPr lang="es-ES_tradnl" smtClean="0"/>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CE4CB8F9-121A-CA40-B24E-14DC35BECE14}" type="datetimeFigureOut">
              <a:rPr lang="es-ES_tradnl" smtClean="0"/>
              <a:t>16/02/2020</a:t>
            </a:fld>
            <a:endParaRPr lang="es-ES_tradn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_tradnl"/>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EB732E7C-B03C-2940-A862-87FD9D65F1F0}" type="slidenum">
              <a:rPr lang="es-ES_tradnl" smtClean="0"/>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a:xfrm>
            <a:off x="457200" y="6356350"/>
            <a:ext cx="2133600" cy="365125"/>
          </a:xfrm>
          <a:prstGeom prst="rect">
            <a:avLst/>
          </a:prstGeom>
        </p:spPr>
        <p:txBody>
          <a:bodyPr/>
          <a:lstStyle/>
          <a:p>
            <a:fld id="{CE4CB8F9-121A-CA40-B24E-14DC35BECE14}" type="datetimeFigureOut">
              <a:rPr lang="es-ES_tradnl" smtClean="0"/>
              <a:t>16/02/2020</a:t>
            </a:fld>
            <a:endParaRPr lang="es-ES_tradnl"/>
          </a:p>
        </p:txBody>
      </p:sp>
      <p:sp>
        <p:nvSpPr>
          <p:cNvPr id="8" name="Marcador de pie de página 7"/>
          <p:cNvSpPr>
            <a:spLocks noGrp="1"/>
          </p:cNvSpPr>
          <p:nvPr>
            <p:ph type="ftr" sz="quarter" idx="11"/>
          </p:nvPr>
        </p:nvSpPr>
        <p:spPr>
          <a:xfrm>
            <a:off x="3124200" y="6356350"/>
            <a:ext cx="2895600" cy="365125"/>
          </a:xfrm>
          <a:prstGeom prst="rect">
            <a:avLst/>
          </a:prstGeom>
        </p:spPr>
        <p:txBody>
          <a:bodyPr/>
          <a:lstStyle/>
          <a:p>
            <a:endParaRPr lang="es-ES_tradnl"/>
          </a:p>
        </p:txBody>
      </p:sp>
      <p:sp>
        <p:nvSpPr>
          <p:cNvPr id="9" name="Marcador de número de diapositiva 8"/>
          <p:cNvSpPr>
            <a:spLocks noGrp="1"/>
          </p:cNvSpPr>
          <p:nvPr>
            <p:ph type="sldNum" sz="quarter" idx="12"/>
          </p:nvPr>
        </p:nvSpPr>
        <p:spPr>
          <a:xfrm>
            <a:off x="6553200" y="6356350"/>
            <a:ext cx="2133600" cy="365125"/>
          </a:xfrm>
          <a:prstGeom prst="rect">
            <a:avLst/>
          </a:prstGeom>
        </p:spPr>
        <p:txBody>
          <a:bodyPr/>
          <a:lstStyle/>
          <a:p>
            <a:fld id="{EB732E7C-B03C-2940-A862-87FD9D65F1F0}" type="slidenum">
              <a:rPr lang="es-ES_tradnl" smtClean="0"/>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a:xfrm>
            <a:off x="457200" y="6356350"/>
            <a:ext cx="2133600" cy="365125"/>
          </a:xfrm>
          <a:prstGeom prst="rect">
            <a:avLst/>
          </a:prstGeom>
        </p:spPr>
        <p:txBody>
          <a:bodyPr/>
          <a:lstStyle/>
          <a:p>
            <a:fld id="{CE4CB8F9-121A-CA40-B24E-14DC35BECE14}" type="datetimeFigureOut">
              <a:rPr lang="es-ES_tradnl" smtClean="0"/>
              <a:t>16/02/2020</a:t>
            </a:fld>
            <a:endParaRPr lang="es-ES_tradnl"/>
          </a:p>
        </p:txBody>
      </p:sp>
      <p:sp>
        <p:nvSpPr>
          <p:cNvPr id="4" name="Marcador de pie de página 3"/>
          <p:cNvSpPr>
            <a:spLocks noGrp="1"/>
          </p:cNvSpPr>
          <p:nvPr>
            <p:ph type="ftr" sz="quarter" idx="11"/>
          </p:nvPr>
        </p:nvSpPr>
        <p:spPr>
          <a:xfrm>
            <a:off x="3124200" y="6356350"/>
            <a:ext cx="2895600" cy="365125"/>
          </a:xfrm>
          <a:prstGeom prst="rect">
            <a:avLst/>
          </a:prstGeom>
        </p:spPr>
        <p:txBody>
          <a:bodyPr/>
          <a:lstStyle/>
          <a:p>
            <a:endParaRPr lang="es-ES_tradnl"/>
          </a:p>
        </p:txBody>
      </p:sp>
      <p:sp>
        <p:nvSpPr>
          <p:cNvPr id="5" name="Marcador de número de diapositiva 4"/>
          <p:cNvSpPr>
            <a:spLocks noGrp="1"/>
          </p:cNvSpPr>
          <p:nvPr>
            <p:ph type="sldNum" sz="quarter" idx="12"/>
          </p:nvPr>
        </p:nvSpPr>
        <p:spPr>
          <a:xfrm>
            <a:off x="6553200" y="6356350"/>
            <a:ext cx="2133600" cy="365125"/>
          </a:xfrm>
          <a:prstGeom prst="rect">
            <a:avLst/>
          </a:prstGeom>
        </p:spPr>
        <p:txBody>
          <a:bodyPr/>
          <a:lstStyle/>
          <a:p>
            <a:fld id="{EB732E7C-B03C-2940-A862-87FD9D65F1F0}" type="slidenum">
              <a:rPr lang="es-ES_tradnl" smtClean="0"/>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457200" y="6356350"/>
            <a:ext cx="2133600" cy="365125"/>
          </a:xfrm>
          <a:prstGeom prst="rect">
            <a:avLst/>
          </a:prstGeom>
        </p:spPr>
        <p:txBody>
          <a:bodyPr/>
          <a:lstStyle/>
          <a:p>
            <a:fld id="{CE4CB8F9-121A-CA40-B24E-14DC35BECE14}" type="datetimeFigureOut">
              <a:rPr lang="es-ES_tradnl" smtClean="0"/>
              <a:t>16/02/2020</a:t>
            </a:fld>
            <a:endParaRPr lang="es-ES_tradnl"/>
          </a:p>
        </p:txBody>
      </p:sp>
      <p:sp>
        <p:nvSpPr>
          <p:cNvPr id="3" name="Marcador de pie de página 2"/>
          <p:cNvSpPr>
            <a:spLocks noGrp="1"/>
          </p:cNvSpPr>
          <p:nvPr>
            <p:ph type="ftr" sz="quarter" idx="11"/>
          </p:nvPr>
        </p:nvSpPr>
        <p:spPr>
          <a:xfrm>
            <a:off x="3124200" y="6356350"/>
            <a:ext cx="2895600" cy="365125"/>
          </a:xfrm>
          <a:prstGeom prst="rect">
            <a:avLst/>
          </a:prstGeom>
        </p:spPr>
        <p:txBody>
          <a:bodyPr/>
          <a:lstStyle/>
          <a:p>
            <a:endParaRPr lang="es-ES_tradnl"/>
          </a:p>
        </p:txBody>
      </p:sp>
      <p:sp>
        <p:nvSpPr>
          <p:cNvPr id="4" name="Marcador de número de diapositiva 3"/>
          <p:cNvSpPr>
            <a:spLocks noGrp="1"/>
          </p:cNvSpPr>
          <p:nvPr>
            <p:ph type="sldNum" sz="quarter" idx="12"/>
          </p:nvPr>
        </p:nvSpPr>
        <p:spPr>
          <a:xfrm>
            <a:off x="6553200" y="6356350"/>
            <a:ext cx="2133600" cy="365125"/>
          </a:xfrm>
          <a:prstGeom prst="rect">
            <a:avLst/>
          </a:prstGeom>
        </p:spPr>
        <p:txBody>
          <a:bodyPr/>
          <a:lstStyle/>
          <a:p>
            <a:fld id="{EB732E7C-B03C-2940-A862-87FD9D65F1F0}" type="slidenum">
              <a:rPr lang="es-ES_tradnl" smtClean="0"/>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CE4CB8F9-121A-CA40-B24E-14DC35BECE14}" type="datetimeFigureOut">
              <a:rPr lang="es-ES_tradnl" smtClean="0"/>
              <a:t>16/02/2020</a:t>
            </a:fld>
            <a:endParaRPr lang="es-ES_tradn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_tradnl"/>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EB732E7C-B03C-2940-A862-87FD9D65F1F0}" type="slidenum">
              <a:rPr lang="es-ES_tradnl" smtClean="0"/>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CE4CB8F9-121A-CA40-B24E-14DC35BECE14}" type="datetimeFigureOut">
              <a:rPr lang="es-ES_tradnl" smtClean="0"/>
              <a:t>16/02/2020</a:t>
            </a:fld>
            <a:endParaRPr lang="es-ES_tradn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_tradnl"/>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EB732E7C-B03C-2940-A862-87FD9D65F1F0}" type="slidenum">
              <a:rPr lang="es-ES_tradnl" smtClean="0"/>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n 6" descr="ppt2.jpg"/>
          <p:cNvPicPr>
            <a:picLocks noChangeAspect="1"/>
          </p:cNvPicPr>
          <p:nvPr userDrawn="1"/>
        </p:nvPicPr>
        <p:blipFill>
          <a:blip r:embed="rId13"/>
          <a:stretch>
            <a:fillRect/>
          </a:stretch>
        </p:blipFill>
        <p:spPr>
          <a:xfrm>
            <a:off x="0" y="0"/>
            <a:ext cx="9144000" cy="6835775"/>
          </a:xfrm>
          <a:prstGeom prst="rect">
            <a:avLst/>
          </a:prstGeom>
        </p:spPr>
      </p:pic>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dirty="0" smtClean="0"/>
              <a:t>Clic para editar título</a:t>
            </a:r>
            <a:endParaRPr lang="es-ES_tradnl" dirty="0"/>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20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gcampos@anahuac.m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0" y="698172"/>
            <a:ext cx="6266262" cy="22930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200" b="1" kern="1200">
                <a:solidFill>
                  <a:schemeClr val="bg1"/>
                </a:solidFill>
                <a:latin typeface="Helvetica"/>
                <a:ea typeface="+mj-ea"/>
                <a:cs typeface="Helvetica"/>
              </a:defRPr>
            </a:lvl1pPr>
          </a:lstStyle>
          <a:p>
            <a:pPr algn="ctr"/>
            <a:r>
              <a:rPr lang="es-ES" sz="3600" dirty="0" smtClean="0"/>
              <a:t>Red Nacional de Generación de Recursos para la Educación </a:t>
            </a:r>
          </a:p>
          <a:p>
            <a:pPr algn="ctr"/>
            <a:r>
              <a:rPr lang="es-ES" sz="3600" dirty="0" smtClean="0"/>
              <a:t>ANUIES</a:t>
            </a:r>
            <a:endParaRPr lang="es-ES" sz="3600" dirty="0"/>
          </a:p>
        </p:txBody>
      </p:sp>
      <p:sp>
        <p:nvSpPr>
          <p:cNvPr id="6" name="Subtítulo 2"/>
          <p:cNvSpPr txBox="1">
            <a:spLocks/>
          </p:cNvSpPr>
          <p:nvPr/>
        </p:nvSpPr>
        <p:spPr>
          <a:xfrm>
            <a:off x="848659" y="3403027"/>
            <a:ext cx="4568944" cy="2726559"/>
          </a:xfrm>
          <a:prstGeom prst="rect">
            <a:avLst/>
          </a:prstGeom>
        </p:spPr>
        <p:txBody>
          <a:bodyPr vert="horz" lIns="91440" tIns="45720" rIns="91440" bIns="45720" rtlCol="0">
            <a:normAutofit fontScale="70000" lnSpcReduction="20000"/>
          </a:bodyPr>
          <a:lstStyle>
            <a:lvl1pPr marL="0" indent="0" algn="l" defTabSz="457200" rtl="0" eaLnBrk="1" latinLnBrk="0" hangingPunct="1">
              <a:spcBef>
                <a:spcPct val="20000"/>
              </a:spcBef>
              <a:buFont typeface="Arial"/>
              <a:buNone/>
              <a:defRPr sz="3200" b="0" i="0" kern="1200">
                <a:solidFill>
                  <a:srgbClr val="FFFFFF"/>
                </a:solidFill>
                <a:latin typeface="Helvetica Light"/>
                <a:ea typeface="+mn-ea"/>
                <a:cs typeface="Helvetica Light"/>
              </a:defRPr>
            </a:lvl1pPr>
            <a:lvl2pPr marL="457200" indent="0" algn="ctr" defTabSz="457200" rtl="0" eaLnBrk="1" latinLnBrk="0" hangingPunct="1">
              <a:spcBef>
                <a:spcPct val="20000"/>
              </a:spcBef>
              <a:buFont typeface="Arial"/>
              <a:buNone/>
              <a:defRPr sz="2800" kern="1200">
                <a:solidFill>
                  <a:schemeClr val="tx1">
                    <a:tint val="75000"/>
                  </a:schemeClr>
                </a:solidFill>
                <a:latin typeface="Helvetica"/>
                <a:ea typeface="+mn-ea"/>
                <a:cs typeface="Helvetica"/>
              </a:defRPr>
            </a:lvl2pPr>
            <a:lvl3pPr marL="914400" indent="0" algn="ctr" defTabSz="457200" rtl="0" eaLnBrk="1" latinLnBrk="0" hangingPunct="1">
              <a:spcBef>
                <a:spcPct val="20000"/>
              </a:spcBef>
              <a:buFont typeface="Arial"/>
              <a:buNone/>
              <a:defRPr sz="2400" kern="1200">
                <a:solidFill>
                  <a:schemeClr val="tx1">
                    <a:tint val="75000"/>
                  </a:schemeClr>
                </a:solidFill>
                <a:latin typeface="Helvetica"/>
                <a:ea typeface="+mn-ea"/>
                <a:cs typeface="Helvetica"/>
              </a:defRPr>
            </a:lvl3pPr>
            <a:lvl4pPr marL="1371600" indent="0" algn="ctr" defTabSz="457200" rtl="0" eaLnBrk="1" latinLnBrk="0" hangingPunct="1">
              <a:spcBef>
                <a:spcPct val="20000"/>
              </a:spcBef>
              <a:buFont typeface="Arial"/>
              <a:buNone/>
              <a:defRPr sz="2000" kern="1200">
                <a:solidFill>
                  <a:schemeClr val="tx1">
                    <a:tint val="75000"/>
                  </a:schemeClr>
                </a:solidFill>
                <a:latin typeface="Helvetica"/>
                <a:ea typeface="+mn-ea"/>
                <a:cs typeface="Helvetica"/>
              </a:defRPr>
            </a:lvl4pPr>
            <a:lvl5pPr marL="1828800" indent="0" algn="ctr" defTabSz="457200" rtl="0" eaLnBrk="1" latinLnBrk="0" hangingPunct="1">
              <a:spcBef>
                <a:spcPct val="20000"/>
              </a:spcBef>
              <a:buFont typeface="Arial"/>
              <a:buNone/>
              <a:defRPr sz="2000" kern="1200">
                <a:solidFill>
                  <a:schemeClr val="tx1">
                    <a:tint val="75000"/>
                  </a:schemeClr>
                </a:solidFill>
                <a:latin typeface="Helvetica"/>
                <a:ea typeface="+mn-ea"/>
                <a:cs typeface="Helvetic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es-ES" sz="5200" b="1" dirty="0" smtClean="0"/>
              <a:t>Cultura Filantrópica</a:t>
            </a:r>
          </a:p>
          <a:p>
            <a:pPr algn="ctr"/>
            <a:endParaRPr lang="es-ES" sz="1700" dirty="0" smtClean="0"/>
          </a:p>
          <a:p>
            <a:pPr algn="ctr"/>
            <a:r>
              <a:rPr lang="es-ES" dirty="0" smtClean="0"/>
              <a:t>Dr. Germán Campos Valle</a:t>
            </a:r>
          </a:p>
          <a:p>
            <a:pPr algn="ctr"/>
            <a:endParaRPr lang="es-ES" dirty="0" smtClean="0"/>
          </a:p>
          <a:p>
            <a:pPr algn="ctr"/>
            <a:r>
              <a:rPr lang="es-ES" sz="3000" i="1" dirty="0" smtClean="0"/>
              <a:t>Director de Desarrollo Institucional de la Universidad Anáhuac México</a:t>
            </a:r>
            <a:endParaRPr lang="es-ES" sz="3000" i="1" dirty="0"/>
          </a:p>
        </p:txBody>
      </p:sp>
      <p:pic>
        <p:nvPicPr>
          <p:cNvPr id="8" name="Imagen 7"/>
          <p:cNvPicPr>
            <a:picLocks noChangeAspect="1"/>
          </p:cNvPicPr>
          <p:nvPr/>
        </p:nvPicPr>
        <p:blipFill>
          <a:blip r:embed="rId2"/>
          <a:stretch>
            <a:fillRect/>
          </a:stretch>
        </p:blipFill>
        <p:spPr>
          <a:xfrm>
            <a:off x="6087070" y="897944"/>
            <a:ext cx="2682396" cy="13327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153543"/>
            <a:ext cx="8229600" cy="1143000"/>
          </a:xfrm>
        </p:spPr>
        <p:txBody>
          <a:bodyPr lIns="92075" tIns="46038" rIns="92075" bIns="46038" anchor="b">
            <a:normAutofit fontScale="90000"/>
          </a:bodyPr>
          <a:lstStyle/>
          <a:p>
            <a:pPr eaLnBrk="1" hangingPunct="1">
              <a:defRPr/>
            </a:pPr>
            <a:r>
              <a:rPr lang="es-ES_tradnl" b="1" dirty="0">
                <a:solidFill>
                  <a:srgbClr val="E67300"/>
                </a:solidFill>
                <a:latin typeface="Arial" charset="0"/>
                <a:ea typeface="ＭＳ Ｐゴシック" charset="0"/>
              </a:rPr>
              <a:t>Factores de Competitividad en la Recaudación de Fondos</a:t>
            </a:r>
            <a:r>
              <a:rPr lang="es-ES_tradnl" dirty="0">
                <a:solidFill>
                  <a:srgbClr val="E67300"/>
                </a:solidFill>
                <a:latin typeface="Arial" charset="0"/>
                <a:ea typeface="ＭＳ Ｐゴシック" charset="0"/>
              </a:rPr>
              <a:t> </a:t>
            </a:r>
            <a:r>
              <a:rPr lang="es-ES_tradnl" sz="3200" dirty="0">
                <a:solidFill>
                  <a:srgbClr val="E67300"/>
                </a:solidFill>
                <a:latin typeface="Arial" charset="0"/>
                <a:ea typeface="ＭＳ Ｐゴシック" charset="0"/>
              </a:rPr>
              <a:t/>
            </a:r>
            <a:br>
              <a:rPr lang="es-ES_tradnl" sz="3200" dirty="0">
                <a:solidFill>
                  <a:srgbClr val="E67300"/>
                </a:solidFill>
                <a:latin typeface="Arial" charset="0"/>
                <a:ea typeface="ＭＳ Ｐゴシック" charset="0"/>
              </a:rPr>
            </a:br>
            <a:r>
              <a:rPr lang="es-ES_tradnl" sz="2800" dirty="0">
                <a:solidFill>
                  <a:srgbClr val="E67300"/>
                </a:solidFill>
                <a:latin typeface="Arial" charset="0"/>
                <a:ea typeface="ＭＳ Ｐゴシック" charset="0"/>
              </a:rPr>
              <a:t>(Grupo Zimac)</a:t>
            </a:r>
          </a:p>
        </p:txBody>
      </p:sp>
      <p:sp>
        <p:nvSpPr>
          <p:cNvPr id="5" name="Rectangle 3"/>
          <p:cNvSpPr txBox="1">
            <a:spLocks noChangeArrowheads="1"/>
          </p:cNvSpPr>
          <p:nvPr/>
        </p:nvSpPr>
        <p:spPr>
          <a:xfrm>
            <a:off x="816795" y="2455327"/>
            <a:ext cx="8044665" cy="3935199"/>
          </a:xfrm>
          <a:prstGeom prst="rect">
            <a:avLst/>
          </a:prstGeom>
        </p:spPr>
        <p:txBody>
          <a:bodyPr vert="horz" lIns="92075" tIns="46038" rIns="92075" bIns="4603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spcAft>
                <a:spcPct val="25000"/>
              </a:spcAft>
              <a:buClr>
                <a:srgbClr val="E67300"/>
              </a:buClr>
              <a:defRPr/>
            </a:pPr>
            <a:r>
              <a:rPr lang="es-ES_tradnl" sz="2200" dirty="0" smtClean="0">
                <a:solidFill>
                  <a:srgbClr val="6B4723"/>
                </a:solidFill>
                <a:latin typeface="Arial" charset="0"/>
                <a:ea typeface="ＭＳ Ｐゴシック" charset="0"/>
              </a:rPr>
              <a:t>La </a:t>
            </a:r>
            <a:r>
              <a:rPr lang="es-ES_tradnl" sz="2200" b="1" dirty="0" smtClean="0">
                <a:solidFill>
                  <a:srgbClr val="6B4723"/>
                </a:solidFill>
                <a:latin typeface="Arial" charset="0"/>
                <a:ea typeface="ＭＳ Ｐゴシック" charset="0"/>
              </a:rPr>
              <a:t>profesionalización </a:t>
            </a:r>
            <a:r>
              <a:rPr lang="es-ES_tradnl" sz="2200" dirty="0" smtClean="0">
                <a:solidFill>
                  <a:srgbClr val="6B4723"/>
                </a:solidFill>
                <a:latin typeface="Arial" charset="0"/>
                <a:ea typeface="ＭＳ Ｐゴシック" charset="0"/>
              </a:rPr>
              <a:t>(actualización, planeación estratégica, la implementación de programas de mercadotecnia, evaluaci</a:t>
            </a:r>
            <a:r>
              <a:rPr lang="es-ES_tradnl" altLang="ja-JP" sz="2200" dirty="0" smtClean="0">
                <a:solidFill>
                  <a:srgbClr val="6B4723"/>
                </a:solidFill>
                <a:latin typeface="Arial" charset="0"/>
                <a:ea typeface="ＭＳ Ｐゴシック" charset="0"/>
              </a:rPr>
              <a:t>ón</a:t>
            </a:r>
            <a:r>
              <a:rPr lang="es-ES_tradnl" sz="2200" dirty="0" smtClean="0">
                <a:solidFill>
                  <a:srgbClr val="6B4723"/>
                </a:solidFill>
                <a:latin typeface="Arial" charset="0"/>
                <a:ea typeface="ＭＳ Ｐゴシック" charset="0"/>
              </a:rPr>
              <a:t>)</a:t>
            </a:r>
          </a:p>
          <a:p>
            <a:pPr>
              <a:lnSpc>
                <a:spcPct val="80000"/>
              </a:lnSpc>
              <a:spcAft>
                <a:spcPct val="25000"/>
              </a:spcAft>
              <a:buClr>
                <a:srgbClr val="E67300"/>
              </a:buClr>
              <a:defRPr/>
            </a:pPr>
            <a:r>
              <a:rPr lang="es-ES_tradnl" sz="2200" dirty="0" smtClean="0">
                <a:solidFill>
                  <a:srgbClr val="6B4723"/>
                </a:solidFill>
                <a:latin typeface="Arial" charset="0"/>
                <a:ea typeface="ＭＳ Ｐゴシック" charset="0"/>
              </a:rPr>
              <a:t>La </a:t>
            </a:r>
            <a:r>
              <a:rPr lang="es-ES_tradnl" sz="2200" b="1" dirty="0" smtClean="0">
                <a:solidFill>
                  <a:srgbClr val="6B4723"/>
                </a:solidFill>
                <a:latin typeface="Arial" charset="0"/>
                <a:ea typeface="ＭＳ Ｐゴシック" charset="0"/>
              </a:rPr>
              <a:t>capacitación y experiencia</a:t>
            </a:r>
            <a:r>
              <a:rPr lang="es-ES_tradnl" sz="2200" dirty="0" smtClean="0">
                <a:solidFill>
                  <a:srgbClr val="6B4723"/>
                </a:solidFill>
                <a:latin typeface="Arial" charset="0"/>
                <a:ea typeface="ＭＳ Ｐゴシック" charset="0"/>
              </a:rPr>
              <a:t> del personal</a:t>
            </a:r>
          </a:p>
          <a:p>
            <a:pPr>
              <a:lnSpc>
                <a:spcPct val="80000"/>
              </a:lnSpc>
              <a:spcAft>
                <a:spcPct val="25000"/>
              </a:spcAft>
              <a:buClr>
                <a:srgbClr val="E67300"/>
              </a:buClr>
              <a:defRPr/>
            </a:pPr>
            <a:r>
              <a:rPr lang="es-ES_tradnl" sz="2200" dirty="0" smtClean="0">
                <a:solidFill>
                  <a:srgbClr val="6B4723"/>
                </a:solidFill>
                <a:latin typeface="Arial" charset="0"/>
                <a:ea typeface="ＭＳ Ｐゴシック" charset="0"/>
              </a:rPr>
              <a:t>El </a:t>
            </a:r>
            <a:r>
              <a:rPr lang="es-ES_tradnl" sz="2200" b="1" dirty="0" smtClean="0">
                <a:solidFill>
                  <a:srgbClr val="6B4723"/>
                </a:solidFill>
                <a:latin typeface="Arial" charset="0"/>
                <a:ea typeface="ＭＳ Ｐゴシック" charset="0"/>
              </a:rPr>
              <a:t>liderazgo </a:t>
            </a:r>
            <a:r>
              <a:rPr lang="es-ES_tradnl" sz="2200" dirty="0" smtClean="0">
                <a:solidFill>
                  <a:srgbClr val="6B4723"/>
                </a:solidFill>
                <a:latin typeface="Arial" charset="0"/>
                <a:ea typeface="ＭＳ Ｐゴシック" charset="0"/>
              </a:rPr>
              <a:t>de los consejeros y los patronos, así como el apoyo de líderes de la sociedad</a:t>
            </a:r>
          </a:p>
          <a:p>
            <a:pPr>
              <a:lnSpc>
                <a:spcPct val="80000"/>
              </a:lnSpc>
              <a:spcAft>
                <a:spcPct val="25000"/>
              </a:spcAft>
              <a:buClr>
                <a:srgbClr val="E67300"/>
              </a:buClr>
              <a:defRPr/>
            </a:pPr>
            <a:r>
              <a:rPr lang="es-ES_tradnl" sz="2200" dirty="0" smtClean="0">
                <a:solidFill>
                  <a:srgbClr val="6B4723"/>
                </a:solidFill>
                <a:latin typeface="Arial" charset="0"/>
                <a:ea typeface="ＭＳ Ｐゴシック" charset="0"/>
              </a:rPr>
              <a:t>La </a:t>
            </a:r>
            <a:r>
              <a:rPr lang="es-ES_tradnl" sz="2200" b="1" dirty="0" smtClean="0">
                <a:solidFill>
                  <a:srgbClr val="6B4723"/>
                </a:solidFill>
                <a:latin typeface="Arial" charset="0"/>
                <a:ea typeface="ＭＳ Ｐゴシック" charset="0"/>
              </a:rPr>
              <a:t>comunicación</a:t>
            </a:r>
            <a:r>
              <a:rPr lang="es-ES_tradnl" sz="2200" dirty="0" smtClean="0">
                <a:solidFill>
                  <a:srgbClr val="6B4723"/>
                </a:solidFill>
                <a:latin typeface="Arial" charset="0"/>
                <a:ea typeface="ＭＳ Ｐゴシック" charset="0"/>
              </a:rPr>
              <a:t> directa y frecuente con el donante, mediante un plan de comunicación</a:t>
            </a:r>
          </a:p>
          <a:p>
            <a:pPr>
              <a:lnSpc>
                <a:spcPct val="80000"/>
              </a:lnSpc>
              <a:spcAft>
                <a:spcPct val="25000"/>
              </a:spcAft>
              <a:buClr>
                <a:srgbClr val="E67300"/>
              </a:buClr>
              <a:defRPr/>
            </a:pPr>
            <a:r>
              <a:rPr lang="es-ES_tradnl" sz="2200" dirty="0" smtClean="0">
                <a:solidFill>
                  <a:srgbClr val="6B4723"/>
                </a:solidFill>
                <a:latin typeface="Arial" charset="0"/>
                <a:ea typeface="ＭＳ Ｐゴシック" charset="0"/>
              </a:rPr>
              <a:t>La motivación y </a:t>
            </a:r>
            <a:r>
              <a:rPr lang="es-ES_tradnl" sz="2200" b="1" dirty="0" smtClean="0">
                <a:solidFill>
                  <a:srgbClr val="6B4723"/>
                </a:solidFill>
                <a:latin typeface="Arial" charset="0"/>
                <a:ea typeface="ＭＳ Ｐゴシック" charset="0"/>
              </a:rPr>
              <a:t>compromiso</a:t>
            </a:r>
            <a:r>
              <a:rPr lang="es-ES_tradnl" sz="2200" dirty="0" smtClean="0">
                <a:solidFill>
                  <a:srgbClr val="6B4723"/>
                </a:solidFill>
                <a:latin typeface="Arial" charset="0"/>
                <a:ea typeface="ＭＳ Ｐゴシック" charset="0"/>
              </a:rPr>
              <a:t> del equipo de trabajo</a:t>
            </a:r>
          </a:p>
          <a:p>
            <a:pPr>
              <a:lnSpc>
                <a:spcPct val="80000"/>
              </a:lnSpc>
              <a:spcAft>
                <a:spcPct val="25000"/>
              </a:spcAft>
              <a:buClr>
                <a:srgbClr val="E67300"/>
              </a:buClr>
              <a:defRPr/>
            </a:pPr>
            <a:r>
              <a:rPr lang="es-ES_tradnl" sz="2200" dirty="0" smtClean="0">
                <a:solidFill>
                  <a:srgbClr val="6B4723"/>
                </a:solidFill>
                <a:latin typeface="Arial" charset="0"/>
                <a:ea typeface="ＭＳ Ｐゴシック" charset="0"/>
              </a:rPr>
              <a:t>La </a:t>
            </a:r>
            <a:r>
              <a:rPr lang="es-ES_tradnl" sz="2200" b="1" dirty="0" smtClean="0">
                <a:solidFill>
                  <a:srgbClr val="6B4723"/>
                </a:solidFill>
                <a:latin typeface="Arial" charset="0"/>
                <a:ea typeface="ＭＳ Ｐゴシック" charset="0"/>
              </a:rPr>
              <a:t>motivación</a:t>
            </a:r>
            <a:r>
              <a:rPr lang="es-ES_tradnl" sz="2200" dirty="0" smtClean="0">
                <a:solidFill>
                  <a:srgbClr val="6B4723"/>
                </a:solidFill>
                <a:latin typeface="Arial" charset="0"/>
                <a:ea typeface="ＭＳ Ｐゴシック" charset="0"/>
              </a:rPr>
              <a:t> y el compromiso de la sociedad</a:t>
            </a:r>
            <a:endParaRPr lang="es-ES_tradnl" sz="2200" dirty="0">
              <a:solidFill>
                <a:srgbClr val="6B4723"/>
              </a:solidFill>
              <a:latin typeface="Arial" charset="0"/>
              <a:ea typeface="ＭＳ Ｐゴシック" charset="0"/>
            </a:endParaRPr>
          </a:p>
        </p:txBody>
      </p:sp>
    </p:spTree>
    <p:extLst>
      <p:ext uri="{BB962C8B-B14F-4D97-AF65-F5344CB8AC3E}">
        <p14:creationId xmlns:p14="http://schemas.microsoft.com/office/powerpoint/2010/main" val="247190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623959"/>
            <a:ext cx="8229600" cy="1143000"/>
          </a:xfrm>
        </p:spPr>
        <p:txBody>
          <a:bodyPr>
            <a:normAutofit/>
          </a:bodyPr>
          <a:lstStyle/>
          <a:p>
            <a:pPr eaLnBrk="1" hangingPunct="1">
              <a:defRPr/>
            </a:pPr>
            <a:r>
              <a:rPr lang="es-ES_tradnl" sz="3800" b="1" dirty="0" smtClean="0">
                <a:solidFill>
                  <a:srgbClr val="E67300"/>
                </a:solidFill>
                <a:latin typeface="Arial" charset="0"/>
                <a:ea typeface="ＭＳ Ｐゴシック" charset="0"/>
              </a:rPr>
              <a:t>Qué es Procuraci</a:t>
            </a:r>
            <a:r>
              <a:rPr lang="es-ES_tradnl" altLang="ja-JP" sz="3800" b="1" dirty="0" smtClean="0">
                <a:solidFill>
                  <a:srgbClr val="E67300"/>
                </a:solidFill>
                <a:latin typeface="Arial" charset="0"/>
                <a:ea typeface="ＭＳ Ｐゴシック" charset="0"/>
              </a:rPr>
              <a:t>ón </a:t>
            </a:r>
            <a:r>
              <a:rPr lang="es-ES_tradnl" altLang="ja-JP" sz="3800" b="1" dirty="0">
                <a:solidFill>
                  <a:srgbClr val="E67300"/>
                </a:solidFill>
                <a:latin typeface="Arial" charset="0"/>
                <a:ea typeface="ＭＳ Ｐゴシック" charset="0"/>
              </a:rPr>
              <a:t>de Fondos</a:t>
            </a:r>
            <a:endParaRPr lang="es-ES_tradnl" sz="3800" b="1" dirty="0">
              <a:solidFill>
                <a:srgbClr val="E67300"/>
              </a:solidFill>
              <a:latin typeface="Arial" charset="0"/>
              <a:ea typeface="ＭＳ Ｐゴシック" charset="0"/>
            </a:endParaRPr>
          </a:p>
        </p:txBody>
      </p:sp>
      <p:sp>
        <p:nvSpPr>
          <p:cNvPr id="5" name="Rectangle 3"/>
          <p:cNvSpPr txBox="1">
            <a:spLocks noChangeArrowheads="1"/>
          </p:cNvSpPr>
          <p:nvPr/>
        </p:nvSpPr>
        <p:spPr>
          <a:xfrm>
            <a:off x="914400" y="2107329"/>
            <a:ext cx="7731303" cy="321838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FF5925"/>
              </a:buClr>
              <a:defRPr/>
            </a:pPr>
            <a:r>
              <a:rPr lang="es-ES_tradnl" sz="2600" dirty="0" smtClean="0">
                <a:solidFill>
                  <a:srgbClr val="763B00"/>
                </a:solidFill>
                <a:latin typeface="Arial" charset="0"/>
                <a:ea typeface="ＭＳ Ｐゴシック" charset="0"/>
              </a:rPr>
              <a:t>Es brindar la oportunidad de colaborar con la causa m</a:t>
            </a:r>
            <a:r>
              <a:rPr lang="es-ES_tradnl" altLang="ja-JP" sz="2600" dirty="0" smtClean="0">
                <a:solidFill>
                  <a:srgbClr val="763B00"/>
                </a:solidFill>
                <a:latin typeface="Arial" charset="0"/>
                <a:ea typeface="ＭＳ Ｐゴシック" charset="0"/>
              </a:rPr>
              <a:t>ás importante para el futuro del país.</a:t>
            </a:r>
          </a:p>
          <a:p>
            <a:pPr>
              <a:buClr>
                <a:srgbClr val="FF5925"/>
              </a:buClr>
              <a:defRPr/>
            </a:pPr>
            <a:endParaRPr lang="es-ES_tradnl" altLang="ja-JP" sz="1200" dirty="0" smtClean="0">
              <a:solidFill>
                <a:srgbClr val="763B00"/>
              </a:solidFill>
              <a:latin typeface="Arial" charset="0"/>
              <a:ea typeface="ＭＳ Ｐゴシック" charset="0"/>
            </a:endParaRPr>
          </a:p>
          <a:p>
            <a:pPr>
              <a:buClr>
                <a:srgbClr val="FF5925"/>
              </a:buClr>
              <a:defRPr/>
            </a:pPr>
            <a:r>
              <a:rPr lang="es-ES_tradnl" altLang="ja-JP" sz="2600" dirty="0" smtClean="0">
                <a:solidFill>
                  <a:srgbClr val="763B00"/>
                </a:solidFill>
                <a:latin typeface="Arial" charset="0"/>
                <a:ea typeface="ＭＳ Ｐゴシック" charset="0"/>
              </a:rPr>
              <a:t>Convencer con argumentos de que se debe contar con la infraestructura física y el capital humano para formar los recursos que el país necesita para elevar su competitividad (es prioritario y responsabilidad de todos).</a:t>
            </a:r>
            <a:endParaRPr lang="es-ES_tradnl" sz="2600" dirty="0">
              <a:solidFill>
                <a:srgbClr val="763B00"/>
              </a:solidFill>
              <a:latin typeface="Arial" charset="0"/>
              <a:ea typeface="ＭＳ Ｐゴシック" charset="0"/>
            </a:endParaRPr>
          </a:p>
        </p:txBody>
      </p:sp>
    </p:spTree>
    <p:extLst>
      <p:ext uri="{BB962C8B-B14F-4D97-AF65-F5344CB8AC3E}">
        <p14:creationId xmlns:p14="http://schemas.microsoft.com/office/powerpoint/2010/main" val="3612560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762000" y="658866"/>
            <a:ext cx="76200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800" b="1" dirty="0">
                <a:solidFill>
                  <a:srgbClr val="E67300"/>
                </a:solidFill>
              </a:rPr>
              <a:t>Nivel de inversión</a:t>
            </a:r>
          </a:p>
        </p:txBody>
      </p:sp>
      <p:sp>
        <p:nvSpPr>
          <p:cNvPr id="5" name="Content Placeholder 2"/>
          <p:cNvSpPr>
            <a:spLocks/>
          </p:cNvSpPr>
          <p:nvPr/>
        </p:nvSpPr>
        <p:spPr bwMode="auto">
          <a:xfrm>
            <a:off x="381856" y="1873785"/>
            <a:ext cx="8679951"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1" hangingPunct="1">
              <a:lnSpc>
                <a:spcPct val="90000"/>
              </a:lnSpc>
              <a:spcBef>
                <a:spcPct val="20000"/>
              </a:spcBef>
              <a:buSzPct val="80000"/>
              <a:buFont typeface="Wingdings" charset="0"/>
              <a:buNone/>
              <a:defRPr/>
            </a:pPr>
            <a:r>
              <a:rPr lang="en-US" sz="3200" dirty="0">
                <a:solidFill>
                  <a:srgbClr val="763B00"/>
                </a:solidFill>
                <a:effectLst>
                  <a:outerShdw blurRad="38100" dist="38100" dir="2700000" algn="tl">
                    <a:srgbClr val="DDDDDD"/>
                  </a:outerShdw>
                </a:effectLst>
                <a:latin typeface="Arial" panose="020B0604020202020204" pitchFamily="34" charset="0"/>
                <a:cs typeface="Arial" panose="020B0604020202020204" pitchFamily="34" charset="0"/>
              </a:rPr>
              <a:t>	</a:t>
            </a:r>
            <a:r>
              <a:rPr lang="en-US" sz="2800" dirty="0">
                <a:solidFill>
                  <a:srgbClr val="763B00"/>
                </a:solidFill>
                <a:latin typeface="Arial" panose="020B0604020202020204" pitchFamily="34" charset="0"/>
                <a:cs typeface="Arial" panose="020B0604020202020204" pitchFamily="34" charset="0"/>
              </a:rPr>
              <a:t>Egresos operativos anuales del área de </a:t>
            </a:r>
            <a:r>
              <a:rPr lang="en-US" sz="2800" dirty="0" err="1" smtClean="0">
                <a:solidFill>
                  <a:srgbClr val="763B00"/>
                </a:solidFill>
                <a:latin typeface="Arial" panose="020B0604020202020204" pitchFamily="34" charset="0"/>
                <a:cs typeface="Arial" panose="020B0604020202020204" pitchFamily="34" charset="0"/>
              </a:rPr>
              <a:t>procuración</a:t>
            </a:r>
            <a:r>
              <a:rPr lang="en-US" sz="2800" dirty="0" smtClean="0">
                <a:solidFill>
                  <a:srgbClr val="763B00"/>
                </a:solidFill>
                <a:latin typeface="Arial" panose="020B0604020202020204" pitchFamily="34" charset="0"/>
                <a:cs typeface="Arial" panose="020B0604020202020204" pitchFamily="34" charset="0"/>
              </a:rPr>
              <a:t> de </a:t>
            </a:r>
            <a:r>
              <a:rPr lang="en-US" sz="2800" dirty="0" err="1" smtClean="0">
                <a:solidFill>
                  <a:srgbClr val="763B00"/>
                </a:solidFill>
                <a:latin typeface="Arial" panose="020B0604020202020204" pitchFamily="34" charset="0"/>
                <a:cs typeface="Arial" panose="020B0604020202020204" pitchFamily="34" charset="0"/>
              </a:rPr>
              <a:t>fondos</a:t>
            </a:r>
            <a:r>
              <a:rPr lang="en-US" sz="2800" dirty="0" smtClean="0">
                <a:solidFill>
                  <a:srgbClr val="763B00"/>
                </a:solidFill>
                <a:latin typeface="Arial" panose="020B0604020202020204" pitchFamily="34" charset="0"/>
                <a:cs typeface="Arial" panose="020B0604020202020204" pitchFamily="34" charset="0"/>
              </a:rPr>
              <a:t> </a:t>
            </a:r>
            <a:r>
              <a:rPr lang="en-US" sz="2800" dirty="0" err="1" smtClean="0">
                <a:solidFill>
                  <a:srgbClr val="763B00"/>
                </a:solidFill>
                <a:latin typeface="Arial" panose="020B0604020202020204" pitchFamily="34" charset="0"/>
                <a:cs typeface="Arial" panose="020B0604020202020204" pitchFamily="34" charset="0"/>
              </a:rPr>
              <a:t>como</a:t>
            </a:r>
            <a:r>
              <a:rPr lang="en-US" sz="2800" dirty="0" smtClean="0">
                <a:solidFill>
                  <a:srgbClr val="763B00"/>
                </a:solidFill>
                <a:latin typeface="Arial" panose="020B0604020202020204" pitchFamily="34" charset="0"/>
                <a:cs typeface="Arial" panose="020B0604020202020204" pitchFamily="34" charset="0"/>
              </a:rPr>
              <a:t> </a:t>
            </a:r>
            <a:r>
              <a:rPr lang="en-US" sz="2800" dirty="0">
                <a:solidFill>
                  <a:srgbClr val="763B00"/>
                </a:solidFill>
                <a:latin typeface="Arial" panose="020B0604020202020204" pitchFamily="34" charset="0"/>
                <a:cs typeface="Arial" panose="020B0604020202020204" pitchFamily="34" charset="0"/>
              </a:rPr>
              <a:t>porcentaje del total de egresos de las instituciones de Estados </a:t>
            </a:r>
            <a:r>
              <a:rPr lang="en-US" sz="2800" dirty="0" err="1">
                <a:solidFill>
                  <a:srgbClr val="763B00"/>
                </a:solidFill>
                <a:latin typeface="Arial" panose="020B0604020202020204" pitchFamily="34" charset="0"/>
                <a:cs typeface="Arial" panose="020B0604020202020204" pitchFamily="34" charset="0"/>
              </a:rPr>
              <a:t>Unidos</a:t>
            </a:r>
            <a:r>
              <a:rPr lang="en-US" sz="2800" dirty="0" smtClean="0">
                <a:solidFill>
                  <a:srgbClr val="763B00"/>
                </a:solidFill>
                <a:latin typeface="Arial" panose="020B0604020202020204" pitchFamily="34" charset="0"/>
                <a:cs typeface="Arial" panose="020B0604020202020204" pitchFamily="34" charset="0"/>
              </a:rPr>
              <a:t>:</a:t>
            </a:r>
          </a:p>
          <a:p>
            <a:pPr marL="342900" indent="-342900" eaLnBrk="1" hangingPunct="1">
              <a:lnSpc>
                <a:spcPct val="90000"/>
              </a:lnSpc>
              <a:spcBef>
                <a:spcPct val="20000"/>
              </a:spcBef>
              <a:buSzPct val="80000"/>
              <a:buFont typeface="Wingdings" charset="0"/>
              <a:buNone/>
              <a:defRPr/>
            </a:pPr>
            <a:endParaRPr lang="en-US" sz="2500" dirty="0">
              <a:effectLst>
                <a:outerShdw blurRad="38100" dist="38100" dir="2700000" algn="tl">
                  <a:srgbClr val="DDDDDD"/>
                </a:outerShdw>
              </a:effectLst>
              <a:latin typeface="Arial" panose="020B0604020202020204" pitchFamily="34" charset="0"/>
              <a:cs typeface="Arial" panose="020B0604020202020204" pitchFamily="34" charset="0"/>
            </a:endParaRPr>
          </a:p>
          <a:p>
            <a:pPr marL="1798638" lvl="1" indent="-544513" eaLnBrk="1" hangingPunct="1">
              <a:lnSpc>
                <a:spcPct val="90000"/>
              </a:lnSpc>
              <a:spcBef>
                <a:spcPct val="20000"/>
              </a:spcBef>
              <a:buClr>
                <a:srgbClr val="E67300"/>
              </a:buClr>
              <a:buSzPct val="80000"/>
              <a:buFont typeface="Wingdings" charset="0"/>
              <a:buChar char="n"/>
              <a:defRPr/>
            </a:pPr>
            <a:r>
              <a:rPr lang="en-US" sz="3200" dirty="0">
                <a:solidFill>
                  <a:srgbClr val="E67300"/>
                </a:solidFill>
                <a:latin typeface="Arial" panose="020B0604020202020204" pitchFamily="34" charset="0"/>
                <a:cs typeface="Arial" panose="020B0604020202020204" pitchFamily="34" charset="0"/>
              </a:rPr>
              <a:t>Promedio:			3.03%</a:t>
            </a:r>
          </a:p>
          <a:p>
            <a:pPr marL="1798638" lvl="1" indent="-544513" eaLnBrk="1" hangingPunct="1">
              <a:lnSpc>
                <a:spcPct val="90000"/>
              </a:lnSpc>
              <a:spcBef>
                <a:spcPct val="20000"/>
              </a:spcBef>
              <a:buClr>
                <a:srgbClr val="E67300"/>
              </a:buClr>
              <a:buSzPct val="80000"/>
              <a:buFont typeface="Wingdings" charset="0"/>
              <a:buChar char="n"/>
              <a:defRPr/>
            </a:pPr>
            <a:r>
              <a:rPr lang="en-US" sz="3200" dirty="0">
                <a:solidFill>
                  <a:srgbClr val="E67300"/>
                </a:solidFill>
                <a:latin typeface="Arial" panose="020B0604020202020204" pitchFamily="34" charset="0"/>
                <a:cs typeface="Arial" panose="020B0604020202020204" pitchFamily="34" charset="0"/>
              </a:rPr>
              <a:t>Mediana:			2.42%</a:t>
            </a:r>
          </a:p>
          <a:p>
            <a:pPr marL="1798638" lvl="1" indent="-544513" eaLnBrk="1" hangingPunct="1">
              <a:lnSpc>
                <a:spcPct val="90000"/>
              </a:lnSpc>
              <a:spcBef>
                <a:spcPct val="20000"/>
              </a:spcBef>
              <a:buClr>
                <a:srgbClr val="E67300"/>
              </a:buClr>
              <a:buSzPct val="80000"/>
              <a:buFont typeface="Wingdings" charset="0"/>
              <a:buChar char="n"/>
              <a:defRPr/>
            </a:pPr>
            <a:r>
              <a:rPr lang="en-US" sz="3200" dirty="0">
                <a:solidFill>
                  <a:srgbClr val="E67300"/>
                </a:solidFill>
                <a:latin typeface="Arial" panose="020B0604020202020204" pitchFamily="34" charset="0"/>
                <a:cs typeface="Arial" panose="020B0604020202020204" pitchFamily="34" charset="0"/>
              </a:rPr>
              <a:t>Rango:			</a:t>
            </a:r>
            <a:r>
              <a:rPr lang="en-US" sz="3200" dirty="0" smtClean="0">
                <a:solidFill>
                  <a:srgbClr val="E67300"/>
                </a:solidFill>
                <a:latin typeface="Arial" panose="020B0604020202020204" pitchFamily="34" charset="0"/>
                <a:cs typeface="Arial" panose="020B0604020202020204" pitchFamily="34" charset="0"/>
              </a:rPr>
              <a:t> 	0.22</a:t>
            </a:r>
            <a:r>
              <a:rPr lang="en-US" sz="3200" dirty="0">
                <a:solidFill>
                  <a:srgbClr val="E67300"/>
                </a:solidFill>
                <a:latin typeface="Arial" panose="020B0604020202020204" pitchFamily="34" charset="0"/>
                <a:cs typeface="Arial" panose="020B0604020202020204" pitchFamily="34" charset="0"/>
              </a:rPr>
              <a:t>%-10.05%</a:t>
            </a:r>
          </a:p>
          <a:p>
            <a:pPr marL="742950" lvl="1" indent="-285750" eaLnBrk="1" hangingPunct="1">
              <a:lnSpc>
                <a:spcPct val="90000"/>
              </a:lnSpc>
              <a:spcBef>
                <a:spcPct val="20000"/>
              </a:spcBef>
              <a:buSzPct val="80000"/>
              <a:buFont typeface="Wingdings" charset="0"/>
              <a:buNone/>
              <a:defRPr/>
            </a:pPr>
            <a:endParaRPr lang="en-US" sz="3200" dirty="0">
              <a:solidFill>
                <a:srgbClr val="FF3300"/>
              </a:solidFill>
              <a:effectLst>
                <a:outerShdw blurRad="38100" dist="38100" dir="2700000" algn="tl">
                  <a:srgbClr val="DDDDDD"/>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6421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57027" y="603411"/>
            <a:ext cx="8229600" cy="1143000"/>
          </a:xfrm>
        </p:spPr>
        <p:txBody>
          <a:bodyPr>
            <a:normAutofit/>
          </a:bodyPr>
          <a:lstStyle/>
          <a:p>
            <a:pPr eaLnBrk="1" hangingPunct="1">
              <a:defRPr/>
            </a:pPr>
            <a:r>
              <a:rPr lang="en-US" sz="3800" b="1" i="0" dirty="0" smtClean="0">
                <a:solidFill>
                  <a:srgbClr val="E67300"/>
                </a:solidFill>
                <a:effectLst/>
                <a:latin typeface="Arial" panose="020B0604020202020204" pitchFamily="34" charset="0"/>
                <a:cs typeface="Arial" panose="020B0604020202020204" pitchFamily="34" charset="0"/>
              </a:rPr>
              <a:t>Retorno de la inversión</a:t>
            </a:r>
            <a:endParaRPr lang="es-ES_tradnl" sz="3800" b="1" i="0" dirty="0" smtClean="0">
              <a:solidFill>
                <a:srgbClr val="E67300"/>
              </a:solidFill>
              <a:effectLst/>
              <a:latin typeface="Arial" panose="020B0604020202020204" pitchFamily="34" charset="0"/>
              <a:cs typeface="Arial" panose="020B0604020202020204" pitchFamily="34" charset="0"/>
            </a:endParaRPr>
          </a:p>
        </p:txBody>
      </p:sp>
      <p:sp>
        <p:nvSpPr>
          <p:cNvPr id="5" name="Rectangle 3"/>
          <p:cNvSpPr txBox="1">
            <a:spLocks noChangeArrowheads="1"/>
          </p:cNvSpPr>
          <p:nvPr/>
        </p:nvSpPr>
        <p:spPr>
          <a:xfrm>
            <a:off x="824501" y="1998325"/>
            <a:ext cx="7762126"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0"/>
              <a:buNone/>
              <a:defRPr/>
            </a:pPr>
            <a:r>
              <a:rPr lang="en-US" sz="2800" dirty="0" smtClean="0">
                <a:cs typeface="+mn-cs"/>
              </a:rPr>
              <a:t>	</a:t>
            </a:r>
            <a:r>
              <a:rPr lang="en-US" sz="2500" dirty="0" err="1" smtClean="0">
                <a:solidFill>
                  <a:srgbClr val="6B4723"/>
                </a:solidFill>
                <a:latin typeface="Arial" panose="020B0604020202020204" pitchFamily="34" charset="0"/>
                <a:cs typeface="Arial" panose="020B0604020202020204" pitchFamily="34" charset="0"/>
              </a:rPr>
              <a:t>Por</a:t>
            </a:r>
            <a:r>
              <a:rPr lang="en-US" sz="2500" dirty="0" smtClean="0">
                <a:solidFill>
                  <a:srgbClr val="6B4723"/>
                </a:solidFill>
                <a:latin typeface="Arial" panose="020B0604020202020204" pitchFamily="34" charset="0"/>
                <a:cs typeface="Arial" panose="020B0604020202020204" pitchFamily="34" charset="0"/>
              </a:rPr>
              <a:t> </a:t>
            </a:r>
            <a:r>
              <a:rPr lang="en-US" sz="2500" dirty="0" err="1" smtClean="0">
                <a:solidFill>
                  <a:srgbClr val="6B4723"/>
                </a:solidFill>
                <a:latin typeface="Arial" panose="020B0604020202020204" pitchFamily="34" charset="0"/>
                <a:cs typeface="Arial" panose="020B0604020202020204" pitchFamily="34" charset="0"/>
              </a:rPr>
              <a:t>cada</a:t>
            </a:r>
            <a:r>
              <a:rPr lang="en-US" sz="2500" dirty="0" smtClean="0">
                <a:solidFill>
                  <a:srgbClr val="6B4723"/>
                </a:solidFill>
                <a:latin typeface="Arial" panose="020B0604020202020204" pitchFamily="34" charset="0"/>
                <a:cs typeface="Arial" panose="020B0604020202020204" pitchFamily="34" charset="0"/>
              </a:rPr>
              <a:t> </a:t>
            </a:r>
            <a:r>
              <a:rPr lang="en-US" sz="2500" dirty="0" err="1" smtClean="0">
                <a:solidFill>
                  <a:srgbClr val="6B4723"/>
                </a:solidFill>
                <a:latin typeface="Arial" panose="020B0604020202020204" pitchFamily="34" charset="0"/>
                <a:cs typeface="Arial" panose="020B0604020202020204" pitchFamily="34" charset="0"/>
              </a:rPr>
              <a:t>dólar</a:t>
            </a:r>
            <a:r>
              <a:rPr lang="en-US" sz="2500" dirty="0" smtClean="0">
                <a:solidFill>
                  <a:srgbClr val="6B4723"/>
                </a:solidFill>
                <a:latin typeface="Arial" panose="020B0604020202020204" pitchFamily="34" charset="0"/>
                <a:cs typeface="Arial" panose="020B0604020202020204" pitchFamily="34" charset="0"/>
              </a:rPr>
              <a:t> que se </a:t>
            </a:r>
            <a:r>
              <a:rPr lang="en-US" sz="2500" dirty="0" err="1" smtClean="0">
                <a:solidFill>
                  <a:srgbClr val="6B4723"/>
                </a:solidFill>
                <a:latin typeface="Arial" panose="020B0604020202020204" pitchFamily="34" charset="0"/>
                <a:cs typeface="Arial" panose="020B0604020202020204" pitchFamily="34" charset="0"/>
              </a:rPr>
              <a:t>gasta</a:t>
            </a:r>
            <a:r>
              <a:rPr lang="en-US" sz="2500" dirty="0" smtClean="0">
                <a:solidFill>
                  <a:srgbClr val="6B4723"/>
                </a:solidFill>
                <a:latin typeface="Arial" panose="020B0604020202020204" pitchFamily="34" charset="0"/>
                <a:cs typeface="Arial" panose="020B0604020202020204" pitchFamily="34" charset="0"/>
              </a:rPr>
              <a:t> </a:t>
            </a:r>
            <a:r>
              <a:rPr lang="en-US" sz="2500" dirty="0" err="1" smtClean="0">
                <a:solidFill>
                  <a:srgbClr val="6B4723"/>
                </a:solidFill>
                <a:latin typeface="Arial" panose="020B0604020202020204" pitchFamily="34" charset="0"/>
                <a:cs typeface="Arial" panose="020B0604020202020204" pitchFamily="34" charset="0"/>
              </a:rPr>
              <a:t>en</a:t>
            </a:r>
            <a:r>
              <a:rPr lang="en-US" sz="2500" dirty="0" smtClean="0">
                <a:solidFill>
                  <a:srgbClr val="6B4723"/>
                </a:solidFill>
                <a:latin typeface="Arial" panose="020B0604020202020204" pitchFamily="34" charset="0"/>
                <a:cs typeface="Arial" panose="020B0604020202020204" pitchFamily="34" charset="0"/>
              </a:rPr>
              <a:t> </a:t>
            </a:r>
            <a:r>
              <a:rPr lang="en-US" sz="2500" u="sng" dirty="0" err="1" smtClean="0">
                <a:solidFill>
                  <a:srgbClr val="6B4723"/>
                </a:solidFill>
                <a:latin typeface="Arial" panose="020B0604020202020204" pitchFamily="34" charset="0"/>
                <a:cs typeface="Arial" panose="020B0604020202020204" pitchFamily="34" charset="0"/>
              </a:rPr>
              <a:t>procuración</a:t>
            </a:r>
            <a:r>
              <a:rPr lang="en-US" sz="2500" u="sng" dirty="0" smtClean="0">
                <a:solidFill>
                  <a:srgbClr val="6B4723"/>
                </a:solidFill>
                <a:latin typeface="Arial" panose="020B0604020202020204" pitchFamily="34" charset="0"/>
                <a:cs typeface="Arial" panose="020B0604020202020204" pitchFamily="34" charset="0"/>
              </a:rPr>
              <a:t> de </a:t>
            </a:r>
            <a:r>
              <a:rPr lang="en-US" sz="2500" u="sng" dirty="0" err="1" smtClean="0">
                <a:solidFill>
                  <a:srgbClr val="6B4723"/>
                </a:solidFill>
                <a:latin typeface="Arial" panose="020B0604020202020204" pitchFamily="34" charset="0"/>
                <a:cs typeface="Arial" panose="020B0604020202020204" pitchFamily="34" charset="0"/>
              </a:rPr>
              <a:t>fondos</a:t>
            </a:r>
            <a:r>
              <a:rPr lang="en-US" sz="2500" dirty="0" smtClean="0">
                <a:solidFill>
                  <a:srgbClr val="6B4723"/>
                </a:solidFill>
                <a:latin typeface="Arial" panose="020B0604020202020204" pitchFamily="34" charset="0"/>
                <a:cs typeface="Arial" panose="020B0604020202020204" pitchFamily="34" charset="0"/>
              </a:rPr>
              <a:t>, las </a:t>
            </a:r>
            <a:r>
              <a:rPr lang="en-US" sz="2500" dirty="0" err="1" smtClean="0">
                <a:solidFill>
                  <a:srgbClr val="6B4723"/>
                </a:solidFill>
                <a:latin typeface="Arial" panose="020B0604020202020204" pitchFamily="34" charset="0"/>
                <a:cs typeface="Arial" panose="020B0604020202020204" pitchFamily="34" charset="0"/>
              </a:rPr>
              <a:t>instituciones</a:t>
            </a:r>
            <a:r>
              <a:rPr lang="en-US" sz="2500" dirty="0" smtClean="0">
                <a:solidFill>
                  <a:srgbClr val="6B4723"/>
                </a:solidFill>
                <a:latin typeface="Arial" panose="020B0604020202020204" pitchFamily="34" charset="0"/>
                <a:cs typeface="Arial" panose="020B0604020202020204" pitchFamily="34" charset="0"/>
              </a:rPr>
              <a:t> </a:t>
            </a:r>
            <a:r>
              <a:rPr lang="en-US" sz="2500" dirty="0" err="1" smtClean="0">
                <a:solidFill>
                  <a:srgbClr val="6B4723"/>
                </a:solidFill>
                <a:latin typeface="Arial" panose="020B0604020202020204" pitchFamily="34" charset="0"/>
                <a:cs typeface="Arial" panose="020B0604020202020204" pitchFamily="34" charset="0"/>
              </a:rPr>
              <a:t>en</a:t>
            </a:r>
            <a:r>
              <a:rPr lang="en-US" sz="2500" dirty="0" smtClean="0">
                <a:solidFill>
                  <a:srgbClr val="6B4723"/>
                </a:solidFill>
                <a:latin typeface="Arial" panose="020B0604020202020204" pitchFamily="34" charset="0"/>
                <a:cs typeface="Arial" panose="020B0604020202020204" pitchFamily="34" charset="0"/>
              </a:rPr>
              <a:t> </a:t>
            </a:r>
            <a:r>
              <a:rPr lang="en-US" sz="2500" dirty="0" err="1" smtClean="0">
                <a:solidFill>
                  <a:srgbClr val="6B4723"/>
                </a:solidFill>
                <a:latin typeface="Arial" panose="020B0604020202020204" pitchFamily="34" charset="0"/>
                <a:cs typeface="Arial" panose="020B0604020202020204" pitchFamily="34" charset="0"/>
              </a:rPr>
              <a:t>Estados</a:t>
            </a:r>
            <a:r>
              <a:rPr lang="en-US" sz="2500" dirty="0" smtClean="0">
                <a:solidFill>
                  <a:srgbClr val="6B4723"/>
                </a:solidFill>
                <a:latin typeface="Arial" panose="020B0604020202020204" pitchFamily="34" charset="0"/>
                <a:cs typeface="Arial" panose="020B0604020202020204" pitchFamily="34" charset="0"/>
              </a:rPr>
              <a:t> </a:t>
            </a:r>
            <a:r>
              <a:rPr lang="en-US" sz="2500" dirty="0" err="1" smtClean="0">
                <a:solidFill>
                  <a:srgbClr val="6B4723"/>
                </a:solidFill>
                <a:latin typeface="Arial" panose="020B0604020202020204" pitchFamily="34" charset="0"/>
                <a:cs typeface="Arial" panose="020B0604020202020204" pitchFamily="34" charset="0"/>
              </a:rPr>
              <a:t>Unidos</a:t>
            </a:r>
            <a:r>
              <a:rPr lang="en-US" sz="2500" dirty="0" smtClean="0">
                <a:solidFill>
                  <a:srgbClr val="6B4723"/>
                </a:solidFill>
                <a:latin typeface="Arial" panose="020B0604020202020204" pitchFamily="34" charset="0"/>
                <a:cs typeface="Arial" panose="020B0604020202020204" pitchFamily="34" charset="0"/>
              </a:rPr>
              <a:t> </a:t>
            </a:r>
            <a:r>
              <a:rPr lang="en-US" sz="2500" dirty="0" err="1" smtClean="0">
                <a:solidFill>
                  <a:srgbClr val="6B4723"/>
                </a:solidFill>
                <a:latin typeface="Arial" panose="020B0604020202020204" pitchFamily="34" charset="0"/>
                <a:cs typeface="Arial" panose="020B0604020202020204" pitchFamily="34" charset="0"/>
              </a:rPr>
              <a:t>reciben</a:t>
            </a:r>
            <a:r>
              <a:rPr lang="en-US" sz="2500" dirty="0" smtClean="0">
                <a:solidFill>
                  <a:srgbClr val="6B4723"/>
                </a:solidFill>
                <a:latin typeface="Arial" panose="020B0604020202020204" pitchFamily="34" charset="0"/>
                <a:cs typeface="Arial" panose="020B0604020202020204" pitchFamily="34" charset="0"/>
              </a:rPr>
              <a:t> un </a:t>
            </a:r>
            <a:r>
              <a:rPr lang="en-US" sz="2500" dirty="0" err="1" smtClean="0">
                <a:solidFill>
                  <a:srgbClr val="6B4723"/>
                </a:solidFill>
                <a:latin typeface="Arial" panose="020B0604020202020204" pitchFamily="34" charset="0"/>
                <a:cs typeface="Arial" panose="020B0604020202020204" pitchFamily="34" charset="0"/>
              </a:rPr>
              <a:t>retorno</a:t>
            </a:r>
            <a:r>
              <a:rPr lang="en-US" sz="2500" dirty="0" smtClean="0">
                <a:solidFill>
                  <a:srgbClr val="6B4723"/>
                </a:solidFill>
                <a:latin typeface="Arial" panose="020B0604020202020204" pitchFamily="34" charset="0"/>
                <a:cs typeface="Arial" panose="020B0604020202020204" pitchFamily="34" charset="0"/>
              </a:rPr>
              <a:t> de:</a:t>
            </a:r>
          </a:p>
          <a:p>
            <a:pPr>
              <a:buFont typeface="Wingdings" charset="0"/>
              <a:buNone/>
              <a:defRPr/>
            </a:pPr>
            <a:endParaRPr lang="en-US" sz="1200" dirty="0" smtClean="0">
              <a:latin typeface="Arial" panose="020B0604020202020204" pitchFamily="34" charset="0"/>
              <a:cs typeface="Arial" panose="020B0604020202020204" pitchFamily="34" charset="0"/>
            </a:endParaRPr>
          </a:p>
          <a:p>
            <a:pPr marL="1346200" lvl="1">
              <a:defRPr/>
            </a:pPr>
            <a:r>
              <a:rPr lang="en-US" sz="3200" dirty="0" err="1" smtClean="0">
                <a:solidFill>
                  <a:srgbClr val="E67300"/>
                </a:solidFill>
                <a:latin typeface="Arial" panose="020B0604020202020204" pitchFamily="34" charset="0"/>
                <a:cs typeface="Arial" panose="020B0604020202020204" pitchFamily="34" charset="0"/>
              </a:rPr>
              <a:t>Promedio</a:t>
            </a:r>
            <a:r>
              <a:rPr lang="en-US" sz="3200" dirty="0" smtClean="0">
                <a:solidFill>
                  <a:srgbClr val="E67300"/>
                </a:solidFill>
                <a:latin typeface="Arial" panose="020B0604020202020204" pitchFamily="34" charset="0"/>
                <a:cs typeface="Arial" panose="020B0604020202020204" pitchFamily="34" charset="0"/>
              </a:rPr>
              <a:t>:			$6.67 (667%)</a:t>
            </a:r>
          </a:p>
          <a:p>
            <a:pPr marL="1346200" lvl="1">
              <a:defRPr/>
            </a:pPr>
            <a:r>
              <a:rPr lang="en-US" sz="3200" dirty="0" err="1" smtClean="0">
                <a:solidFill>
                  <a:srgbClr val="E67300"/>
                </a:solidFill>
                <a:latin typeface="Arial" panose="020B0604020202020204" pitchFamily="34" charset="0"/>
                <a:cs typeface="Arial" panose="020B0604020202020204" pitchFamily="34" charset="0"/>
              </a:rPr>
              <a:t>Mediana</a:t>
            </a:r>
            <a:r>
              <a:rPr lang="en-US" sz="3200" dirty="0" smtClean="0">
                <a:solidFill>
                  <a:srgbClr val="E67300"/>
                </a:solidFill>
                <a:latin typeface="Arial" panose="020B0604020202020204" pitchFamily="34" charset="0"/>
                <a:cs typeface="Arial" panose="020B0604020202020204" pitchFamily="34" charset="0"/>
              </a:rPr>
              <a:t>:			$7.69</a:t>
            </a:r>
          </a:p>
          <a:p>
            <a:pPr marL="1346200" lvl="1">
              <a:defRPr/>
            </a:pPr>
            <a:r>
              <a:rPr lang="en-US" sz="3200" dirty="0" err="1" smtClean="0">
                <a:solidFill>
                  <a:srgbClr val="E67300"/>
                </a:solidFill>
                <a:latin typeface="Arial" panose="020B0604020202020204" pitchFamily="34" charset="0"/>
                <a:cs typeface="Arial" panose="020B0604020202020204" pitchFamily="34" charset="0"/>
              </a:rPr>
              <a:t>Rango</a:t>
            </a:r>
            <a:r>
              <a:rPr lang="en-US" sz="3200" dirty="0" smtClean="0">
                <a:solidFill>
                  <a:srgbClr val="E67300"/>
                </a:solidFill>
                <a:latin typeface="Arial" panose="020B0604020202020204" pitchFamily="34" charset="0"/>
                <a:cs typeface="Arial" panose="020B0604020202020204" pitchFamily="34" charset="0"/>
              </a:rPr>
              <a:t>:				$1.92-$100.00</a:t>
            </a:r>
          </a:p>
        </p:txBody>
      </p:sp>
    </p:spTree>
    <p:extLst>
      <p:ext uri="{BB962C8B-B14F-4D97-AF65-F5344CB8AC3E}">
        <p14:creationId xmlns:p14="http://schemas.microsoft.com/office/powerpoint/2010/main" val="1118870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354459" y="701675"/>
            <a:ext cx="8229600" cy="1143000"/>
          </a:xfrm>
        </p:spPr>
        <p:txBody>
          <a:bodyPr>
            <a:noAutofit/>
          </a:bodyPr>
          <a:lstStyle/>
          <a:p>
            <a:r>
              <a:rPr lang="es-ES" sz="3500" b="1" dirty="0" smtClean="0">
                <a:solidFill>
                  <a:srgbClr val="E67300"/>
                </a:solidFill>
                <a:latin typeface="Arial" panose="020B0604020202020204" pitchFamily="34" charset="0"/>
                <a:cs typeface="Arial" panose="020B0604020202020204" pitchFamily="34" charset="0"/>
              </a:rPr>
              <a:t>Recaudar donativos es una realidad que requiere sistema y estructura</a:t>
            </a:r>
            <a:endParaRPr lang="es-ES" sz="3500" b="1" dirty="0">
              <a:solidFill>
                <a:srgbClr val="E67300"/>
              </a:solidFill>
              <a:latin typeface="Arial" panose="020B0604020202020204" pitchFamily="34" charset="0"/>
              <a:cs typeface="Arial" panose="020B0604020202020204" pitchFamily="34" charset="0"/>
            </a:endParaRPr>
          </a:p>
        </p:txBody>
      </p:sp>
      <p:sp>
        <p:nvSpPr>
          <p:cNvPr id="5" name="Marcador de contenido 2"/>
          <p:cNvSpPr>
            <a:spLocks noGrp="1"/>
          </p:cNvSpPr>
          <p:nvPr>
            <p:ph idx="1"/>
          </p:nvPr>
        </p:nvSpPr>
        <p:spPr>
          <a:xfrm>
            <a:off x="755151" y="1844675"/>
            <a:ext cx="8039528" cy="4525963"/>
          </a:xfrm>
        </p:spPr>
        <p:txBody>
          <a:bodyPr>
            <a:normAutofit/>
          </a:bodyPr>
          <a:lstStyle/>
          <a:p>
            <a:pPr>
              <a:buClr>
                <a:srgbClr val="E67300"/>
              </a:buClr>
            </a:pPr>
            <a:endParaRPr lang="es-ES" sz="2800" dirty="0" smtClean="0">
              <a:solidFill>
                <a:srgbClr val="6B4723"/>
              </a:solidFill>
              <a:latin typeface="Arial" panose="020B0604020202020204" pitchFamily="34" charset="0"/>
              <a:cs typeface="Arial" panose="020B0604020202020204" pitchFamily="34" charset="0"/>
            </a:endParaRPr>
          </a:p>
          <a:p>
            <a:pPr>
              <a:buClr>
                <a:srgbClr val="E67300"/>
              </a:buClr>
            </a:pPr>
            <a:r>
              <a:rPr lang="es-ES" sz="2800" dirty="0" smtClean="0">
                <a:solidFill>
                  <a:srgbClr val="6B4723"/>
                </a:solidFill>
                <a:latin typeface="Arial" panose="020B0604020202020204" pitchFamily="34" charset="0"/>
                <a:cs typeface="Arial" panose="020B0604020202020204" pitchFamily="34" charset="0"/>
              </a:rPr>
              <a:t>La filantropía no es limosna, no es casualidad, no depende del carisma de las personas responsables o de la naturaleza de las instituciones.</a:t>
            </a:r>
          </a:p>
          <a:p>
            <a:pPr>
              <a:buClr>
                <a:srgbClr val="E67300"/>
              </a:buClr>
            </a:pPr>
            <a:endParaRPr lang="es-ES" sz="1100" dirty="0">
              <a:solidFill>
                <a:srgbClr val="6B4723"/>
              </a:solidFill>
              <a:latin typeface="Arial" panose="020B0604020202020204" pitchFamily="34" charset="0"/>
              <a:cs typeface="Arial" panose="020B0604020202020204" pitchFamily="34" charset="0"/>
            </a:endParaRPr>
          </a:p>
          <a:p>
            <a:pPr>
              <a:buClr>
                <a:srgbClr val="E67300"/>
              </a:buClr>
            </a:pPr>
            <a:r>
              <a:rPr lang="es-ES" sz="2800" dirty="0" smtClean="0">
                <a:solidFill>
                  <a:srgbClr val="6B4723"/>
                </a:solidFill>
                <a:latin typeface="Arial" panose="020B0604020202020204" pitchFamily="34" charset="0"/>
                <a:cs typeface="Arial" panose="020B0604020202020204" pitchFamily="34" charset="0"/>
              </a:rPr>
              <a:t>Se requiere una estructura institucional para poder operar el sistema de manera perdurable en el tiempo.</a:t>
            </a:r>
            <a:endParaRPr lang="es-ES" sz="2800" dirty="0">
              <a:solidFill>
                <a:srgbClr val="6B472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764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642135" y="516544"/>
            <a:ext cx="8229600" cy="1143000"/>
          </a:xfrm>
        </p:spPr>
        <p:txBody>
          <a:bodyPr>
            <a:normAutofit fontScale="90000"/>
          </a:bodyPr>
          <a:lstStyle/>
          <a:p>
            <a:r>
              <a:rPr lang="es-ES" b="1" dirty="0" smtClean="0">
                <a:solidFill>
                  <a:srgbClr val="E67300"/>
                </a:solidFill>
                <a:latin typeface="Arial" panose="020B0604020202020204" pitchFamily="34" charset="0"/>
                <a:cs typeface="Arial" panose="020B0604020202020204" pitchFamily="34" charset="0"/>
              </a:rPr>
              <a:t>El caso Anáhuac </a:t>
            </a:r>
            <a:br>
              <a:rPr lang="es-ES" b="1" dirty="0" smtClean="0">
                <a:solidFill>
                  <a:srgbClr val="E67300"/>
                </a:solidFill>
                <a:latin typeface="Arial" panose="020B0604020202020204" pitchFamily="34" charset="0"/>
                <a:cs typeface="Arial" panose="020B0604020202020204" pitchFamily="34" charset="0"/>
              </a:rPr>
            </a:br>
            <a:endParaRPr lang="es-ES" b="1" dirty="0">
              <a:solidFill>
                <a:srgbClr val="E67300"/>
              </a:solidFill>
              <a:latin typeface="Arial" panose="020B0604020202020204" pitchFamily="34" charset="0"/>
              <a:cs typeface="Arial" panose="020B0604020202020204" pitchFamily="34" charset="0"/>
            </a:endParaRPr>
          </a:p>
        </p:txBody>
      </p:sp>
      <p:sp>
        <p:nvSpPr>
          <p:cNvPr id="7" name="Marcador de contenido 2"/>
          <p:cNvSpPr>
            <a:spLocks noGrp="1"/>
          </p:cNvSpPr>
          <p:nvPr>
            <p:ph idx="1"/>
          </p:nvPr>
        </p:nvSpPr>
        <p:spPr>
          <a:xfrm>
            <a:off x="806521" y="2181876"/>
            <a:ext cx="8229600" cy="3396992"/>
          </a:xfrm>
        </p:spPr>
        <p:txBody>
          <a:bodyPr>
            <a:normAutofit/>
          </a:bodyPr>
          <a:lstStyle/>
          <a:p>
            <a:pPr>
              <a:buClr>
                <a:srgbClr val="E67300"/>
              </a:buClr>
            </a:pPr>
            <a:r>
              <a:rPr lang="es-ES" dirty="0" smtClean="0">
                <a:solidFill>
                  <a:srgbClr val="6B4723"/>
                </a:solidFill>
                <a:latin typeface="Arial" panose="020B0604020202020204" pitchFamily="34" charset="0"/>
                <a:cs typeface="Arial" panose="020B0604020202020204" pitchFamily="34" charset="0"/>
              </a:rPr>
              <a:t>Hay tres campos fundamentales:</a:t>
            </a:r>
          </a:p>
          <a:p>
            <a:pPr marL="1973263" lvl="1" indent="-460375">
              <a:buClr>
                <a:srgbClr val="E67300"/>
              </a:buClr>
            </a:pPr>
            <a:r>
              <a:rPr lang="es-ES" sz="3200" dirty="0" smtClean="0">
                <a:solidFill>
                  <a:srgbClr val="6B4723"/>
                </a:solidFill>
                <a:latin typeface="Arial" panose="020B0604020202020204" pitchFamily="34" charset="0"/>
                <a:cs typeface="Arial" panose="020B0604020202020204" pitchFamily="34" charset="0"/>
              </a:rPr>
              <a:t>Infraestructura</a:t>
            </a:r>
          </a:p>
          <a:p>
            <a:pPr marL="1973263" lvl="1" indent="-460375">
              <a:buClr>
                <a:srgbClr val="E67300"/>
              </a:buClr>
            </a:pPr>
            <a:r>
              <a:rPr lang="es-ES" sz="3200" dirty="0" smtClean="0">
                <a:solidFill>
                  <a:srgbClr val="6B4723"/>
                </a:solidFill>
                <a:latin typeface="Arial" panose="020B0604020202020204" pitchFamily="34" charset="0"/>
                <a:cs typeface="Arial" panose="020B0604020202020204" pitchFamily="34" charset="0"/>
              </a:rPr>
              <a:t>Becas</a:t>
            </a:r>
          </a:p>
          <a:p>
            <a:pPr marL="1973263" lvl="1" indent="-460375">
              <a:buClr>
                <a:srgbClr val="E67300"/>
              </a:buClr>
            </a:pPr>
            <a:r>
              <a:rPr lang="es-ES" sz="3200" dirty="0" smtClean="0">
                <a:solidFill>
                  <a:srgbClr val="6B4723"/>
                </a:solidFill>
                <a:latin typeface="Arial" panose="020B0604020202020204" pitchFamily="34" charset="0"/>
                <a:cs typeface="Arial" panose="020B0604020202020204" pitchFamily="34" charset="0"/>
              </a:rPr>
              <a:t>Investigación</a:t>
            </a:r>
          </a:p>
        </p:txBody>
      </p:sp>
    </p:spTree>
    <p:extLst>
      <p:ext uri="{BB962C8B-B14F-4D97-AF65-F5344CB8AC3E}">
        <p14:creationId xmlns:p14="http://schemas.microsoft.com/office/powerpoint/2010/main" val="686463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221121" y="130175"/>
            <a:ext cx="8229600" cy="1143000"/>
          </a:xfrm>
        </p:spPr>
        <p:txBody>
          <a:bodyPr>
            <a:normAutofit/>
          </a:bodyPr>
          <a:lstStyle/>
          <a:p>
            <a:r>
              <a:rPr lang="es-ES" b="1" dirty="0" smtClean="0">
                <a:solidFill>
                  <a:srgbClr val="E67300"/>
                </a:solidFill>
                <a:latin typeface="Arial" panose="020B0604020202020204" pitchFamily="34" charset="0"/>
                <a:cs typeface="Arial" panose="020B0604020202020204" pitchFamily="34" charset="0"/>
              </a:rPr>
              <a:t>Donativos recaudados</a:t>
            </a:r>
            <a:endParaRPr lang="es-ES" b="1" dirty="0">
              <a:solidFill>
                <a:srgbClr val="E67300"/>
              </a:solidFill>
              <a:latin typeface="Arial" panose="020B0604020202020204" pitchFamily="34" charset="0"/>
              <a:cs typeface="Arial" panose="020B0604020202020204" pitchFamily="34" charset="0"/>
            </a:endParaRPr>
          </a:p>
        </p:txBody>
      </p:sp>
      <p:graphicFrame>
        <p:nvGraphicFramePr>
          <p:cNvPr id="3" name="Gráfico 2"/>
          <p:cNvGraphicFramePr/>
          <p:nvPr>
            <p:extLst>
              <p:ext uri="{D42A27DB-BD31-4B8C-83A1-F6EECF244321}">
                <p14:modId xmlns:p14="http://schemas.microsoft.com/office/powerpoint/2010/main" val="1789767232"/>
              </p:ext>
            </p:extLst>
          </p:nvPr>
        </p:nvGraphicFramePr>
        <p:xfrm>
          <a:off x="721353" y="1273175"/>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5781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ChangeArrowheads="1"/>
          </p:cNvSpPr>
          <p:nvPr/>
        </p:nvSpPr>
        <p:spPr bwMode="auto">
          <a:xfrm>
            <a:off x="433638" y="333375"/>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nchor="b"/>
          <a:lstStyle/>
          <a:p>
            <a:pPr algn="r">
              <a:lnSpc>
                <a:spcPct val="90000"/>
              </a:lnSpc>
              <a:defRPr/>
            </a:pPr>
            <a:r>
              <a:rPr lang="es-ES" sz="3800" b="1" dirty="0">
                <a:solidFill>
                  <a:srgbClr val="E67300"/>
                </a:solidFill>
                <a:latin typeface="Arial" panose="020B0604020202020204" pitchFamily="34" charset="0"/>
                <a:cs typeface="Arial" panose="020B0604020202020204" pitchFamily="34" charset="0"/>
              </a:rPr>
              <a:t>Los </a:t>
            </a:r>
            <a:r>
              <a:rPr lang="es-ES" sz="3800" b="1" dirty="0" smtClean="0">
                <a:solidFill>
                  <a:srgbClr val="E67300"/>
                </a:solidFill>
                <a:latin typeface="Arial" panose="020B0604020202020204" pitchFamily="34" charset="0"/>
                <a:cs typeface="Arial" panose="020B0604020202020204" pitchFamily="34" charset="0"/>
              </a:rPr>
              <a:t>6 pasos </a:t>
            </a:r>
            <a:r>
              <a:rPr lang="es-ES" sz="3800" b="1" dirty="0">
                <a:solidFill>
                  <a:srgbClr val="E67300"/>
                </a:solidFill>
                <a:latin typeface="Arial" panose="020B0604020202020204" pitchFamily="34" charset="0"/>
                <a:cs typeface="Arial" panose="020B0604020202020204" pitchFamily="34" charset="0"/>
              </a:rPr>
              <a:t>de la </a:t>
            </a:r>
            <a:r>
              <a:rPr lang="es-ES" sz="3800" b="1" dirty="0" smtClean="0">
                <a:solidFill>
                  <a:srgbClr val="E67300"/>
                </a:solidFill>
                <a:latin typeface="Arial" panose="020B0604020202020204" pitchFamily="34" charset="0"/>
                <a:cs typeface="Arial" panose="020B0604020202020204" pitchFamily="34" charset="0"/>
              </a:rPr>
              <a:t>Recaudación</a:t>
            </a:r>
            <a:endParaRPr lang="es-ES" sz="3800" b="1" dirty="0">
              <a:solidFill>
                <a:srgbClr val="E67300"/>
              </a:solidFill>
              <a:latin typeface="Arial" panose="020B0604020202020204" pitchFamily="34" charset="0"/>
              <a:cs typeface="Arial" panose="020B0604020202020204" pitchFamily="34" charset="0"/>
            </a:endParaRPr>
          </a:p>
        </p:txBody>
      </p:sp>
      <p:graphicFrame>
        <p:nvGraphicFramePr>
          <p:cNvPr id="5" name="Object 13"/>
          <p:cNvGraphicFramePr>
            <a:graphicFrameLocks/>
          </p:cNvGraphicFramePr>
          <p:nvPr>
            <p:extLst>
              <p:ext uri="{D42A27DB-BD31-4B8C-83A1-F6EECF244321}">
                <p14:modId xmlns:p14="http://schemas.microsoft.com/office/powerpoint/2010/main" val="3866470557"/>
              </p:ext>
            </p:extLst>
          </p:nvPr>
        </p:nvGraphicFramePr>
        <p:xfrm>
          <a:off x="3419475" y="1844675"/>
          <a:ext cx="2529262" cy="4319195"/>
        </p:xfrm>
        <a:graphic>
          <a:graphicData uri="http://schemas.openxmlformats.org/presentationml/2006/ole">
            <mc:AlternateContent xmlns:mc="http://schemas.openxmlformats.org/markup-compatibility/2006">
              <mc:Choice xmlns:v="urn:schemas-microsoft-com:vml" Requires="v">
                <p:oleObj spid="_x0000_s1045" name="Organigrama de Microsoft" r:id="rId3" imgW="2197100" imgH="3848100" progId="MSOrgChart.2">
                  <p:embed followColorScheme="full"/>
                </p:oleObj>
              </mc:Choice>
              <mc:Fallback>
                <p:oleObj name="Organigrama de Microsoft" r:id="rId3" imgW="2197100" imgH="3848100" progId="MSOrgChart.2">
                  <p:embed followColorScheme="full"/>
                  <p:pic>
                    <p:nvPicPr>
                      <p:cNvPr id="28676" name="Object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1844675"/>
                        <a:ext cx="2529262" cy="43191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555839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ChangeArrowheads="1"/>
          </p:cNvSpPr>
          <p:nvPr/>
        </p:nvSpPr>
        <p:spPr bwMode="auto">
          <a:xfrm>
            <a:off x="902494" y="273051"/>
            <a:ext cx="7031037"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nchor="b"/>
          <a:lstStyle/>
          <a:p>
            <a:pPr algn="r">
              <a:lnSpc>
                <a:spcPct val="90000"/>
              </a:lnSpc>
              <a:defRPr/>
            </a:pPr>
            <a:r>
              <a:rPr lang="es-ES" sz="3500" b="1" dirty="0">
                <a:solidFill>
                  <a:srgbClr val="E67300"/>
                </a:solidFill>
                <a:latin typeface="Arial" panose="020B0604020202020204" pitchFamily="34" charset="0"/>
                <a:cs typeface="Arial" panose="020B0604020202020204" pitchFamily="34" charset="0"/>
              </a:rPr>
              <a:t>El </a:t>
            </a:r>
            <a:r>
              <a:rPr lang="es-ES" sz="3500" b="1" dirty="0" smtClean="0">
                <a:solidFill>
                  <a:srgbClr val="E67300"/>
                </a:solidFill>
                <a:latin typeface="Arial" panose="020B0604020202020204" pitchFamily="34" charset="0"/>
                <a:cs typeface="Arial" panose="020B0604020202020204" pitchFamily="34" charset="0"/>
              </a:rPr>
              <a:t>Ciclo </a:t>
            </a:r>
            <a:r>
              <a:rPr lang="es-ES" sz="3500" b="1" dirty="0">
                <a:solidFill>
                  <a:srgbClr val="E67300"/>
                </a:solidFill>
                <a:latin typeface="Arial" panose="020B0604020202020204" pitchFamily="34" charset="0"/>
                <a:cs typeface="Arial" panose="020B0604020202020204" pitchFamily="34" charset="0"/>
              </a:rPr>
              <a:t>de </a:t>
            </a:r>
            <a:r>
              <a:rPr lang="es-ES" sz="3500" b="1" dirty="0" smtClean="0">
                <a:solidFill>
                  <a:srgbClr val="E67300"/>
                </a:solidFill>
                <a:latin typeface="Arial" panose="020B0604020202020204" pitchFamily="34" charset="0"/>
                <a:cs typeface="Arial" panose="020B0604020202020204" pitchFamily="34" charset="0"/>
              </a:rPr>
              <a:t>Recaudación</a:t>
            </a:r>
            <a:r>
              <a:rPr lang="es-ES" sz="3500" b="1" dirty="0">
                <a:solidFill>
                  <a:srgbClr val="E67300"/>
                </a:solidFill>
                <a:latin typeface="Arial" panose="020B0604020202020204" pitchFamily="34" charset="0"/>
                <a:cs typeface="Arial" panose="020B0604020202020204" pitchFamily="34" charset="0"/>
              </a:rPr>
              <a:t>: </a:t>
            </a:r>
            <a:br>
              <a:rPr lang="es-ES" sz="3500" b="1" dirty="0">
                <a:solidFill>
                  <a:srgbClr val="E67300"/>
                </a:solidFill>
                <a:latin typeface="Arial" panose="020B0604020202020204" pitchFamily="34" charset="0"/>
                <a:cs typeface="Arial" panose="020B0604020202020204" pitchFamily="34" charset="0"/>
              </a:rPr>
            </a:br>
            <a:r>
              <a:rPr lang="es-ES" sz="3500" b="1" dirty="0">
                <a:solidFill>
                  <a:srgbClr val="E67300"/>
                </a:solidFill>
                <a:latin typeface="Arial" panose="020B0604020202020204" pitchFamily="34" charset="0"/>
                <a:cs typeface="Arial" panose="020B0604020202020204" pitchFamily="34" charset="0"/>
              </a:rPr>
              <a:t>un círculo </a:t>
            </a:r>
            <a:r>
              <a:rPr lang="es-ES" sz="3500" b="1" dirty="0" smtClean="0">
                <a:solidFill>
                  <a:srgbClr val="E67300"/>
                </a:solidFill>
                <a:latin typeface="Arial" panose="020B0604020202020204" pitchFamily="34" charset="0"/>
                <a:cs typeface="Arial" panose="020B0604020202020204" pitchFamily="34" charset="0"/>
              </a:rPr>
              <a:t>virtuoso de por vida</a:t>
            </a:r>
            <a:endParaRPr lang="es-ES" sz="3500" b="1" dirty="0">
              <a:solidFill>
                <a:srgbClr val="E67300"/>
              </a:solidFill>
              <a:latin typeface="Arial" panose="020B0604020202020204" pitchFamily="34" charset="0"/>
              <a:cs typeface="Arial" panose="020B0604020202020204" pitchFamily="34" charset="0"/>
            </a:endParaRPr>
          </a:p>
        </p:txBody>
      </p:sp>
      <p:grpSp>
        <p:nvGrpSpPr>
          <p:cNvPr id="5" name="Group 13"/>
          <p:cNvGrpSpPr>
            <a:grpSpLocks/>
          </p:cNvGrpSpPr>
          <p:nvPr/>
        </p:nvGrpSpPr>
        <p:grpSpPr bwMode="auto">
          <a:xfrm>
            <a:off x="1214631" y="1429613"/>
            <a:ext cx="6437954" cy="4729163"/>
            <a:chOff x="758" y="950"/>
            <a:chExt cx="3856" cy="2979"/>
          </a:xfrm>
        </p:grpSpPr>
        <p:sp>
          <p:nvSpPr>
            <p:cNvPr id="6" name="Oval 14"/>
            <p:cNvSpPr>
              <a:spLocks noChangeArrowheads="1"/>
            </p:cNvSpPr>
            <p:nvPr/>
          </p:nvSpPr>
          <p:spPr bwMode="auto">
            <a:xfrm>
              <a:off x="1684" y="1492"/>
              <a:ext cx="2104" cy="2104"/>
            </a:xfrm>
            <a:prstGeom prst="ellipse">
              <a:avLst/>
            </a:prstGeom>
            <a:noFill/>
            <a:ln w="12700">
              <a:solidFill>
                <a:srgbClr val="763B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s-ES" sz="1800" dirty="0">
                <a:solidFill>
                  <a:srgbClr val="6B4723"/>
                </a:solidFill>
                <a:cs typeface="+mn-cs"/>
              </a:endParaRPr>
            </a:p>
          </p:txBody>
        </p:sp>
        <p:sp>
          <p:nvSpPr>
            <p:cNvPr id="7" name="Rectangle 15"/>
            <p:cNvSpPr>
              <a:spLocks noChangeArrowheads="1"/>
            </p:cNvSpPr>
            <p:nvPr/>
          </p:nvSpPr>
          <p:spPr bwMode="auto">
            <a:xfrm>
              <a:off x="2390" y="950"/>
              <a:ext cx="715"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defRPr/>
              </a:pPr>
              <a:r>
                <a:rPr lang="es-ES" dirty="0" smtClean="0">
                  <a:solidFill>
                    <a:srgbClr val="6B4723"/>
                  </a:solidFill>
                </a:rPr>
                <a:t>Prospectar</a:t>
              </a:r>
              <a:endParaRPr lang="es-ES" dirty="0">
                <a:solidFill>
                  <a:srgbClr val="6B4723"/>
                </a:solidFill>
              </a:endParaRPr>
            </a:p>
          </p:txBody>
        </p:sp>
        <p:sp>
          <p:nvSpPr>
            <p:cNvPr id="8" name="Rectangle 16"/>
            <p:cNvSpPr>
              <a:spLocks noChangeArrowheads="1"/>
            </p:cNvSpPr>
            <p:nvPr/>
          </p:nvSpPr>
          <p:spPr bwMode="auto">
            <a:xfrm>
              <a:off x="3926" y="1814"/>
              <a:ext cx="688"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defRPr/>
              </a:pPr>
              <a:r>
                <a:rPr lang="es-ES" dirty="0">
                  <a:solidFill>
                    <a:srgbClr val="6B4723"/>
                  </a:solidFill>
                </a:rPr>
                <a:t>Investigar</a:t>
              </a:r>
            </a:p>
          </p:txBody>
        </p:sp>
        <p:sp>
          <p:nvSpPr>
            <p:cNvPr id="9" name="Rectangle 17"/>
            <p:cNvSpPr>
              <a:spLocks noChangeArrowheads="1"/>
            </p:cNvSpPr>
            <p:nvPr/>
          </p:nvSpPr>
          <p:spPr bwMode="auto">
            <a:xfrm>
              <a:off x="4022" y="3158"/>
              <a:ext cx="570"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defRPr/>
              </a:pPr>
              <a:r>
                <a:rPr lang="es-ES" dirty="0">
                  <a:solidFill>
                    <a:srgbClr val="6B4723"/>
                  </a:solidFill>
                </a:rPr>
                <a:t>Cultivar</a:t>
              </a:r>
            </a:p>
          </p:txBody>
        </p:sp>
        <p:sp>
          <p:nvSpPr>
            <p:cNvPr id="10" name="Rectangle 18"/>
            <p:cNvSpPr>
              <a:spLocks noChangeArrowheads="1"/>
            </p:cNvSpPr>
            <p:nvPr/>
          </p:nvSpPr>
          <p:spPr bwMode="auto">
            <a:xfrm>
              <a:off x="2400" y="3696"/>
              <a:ext cx="589"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defRPr/>
              </a:pPr>
              <a:r>
                <a:rPr lang="es-ES" dirty="0">
                  <a:solidFill>
                    <a:srgbClr val="6B4723"/>
                  </a:solidFill>
                </a:rPr>
                <a:t>Solicitar</a:t>
              </a:r>
            </a:p>
          </p:txBody>
        </p:sp>
        <p:sp>
          <p:nvSpPr>
            <p:cNvPr id="11" name="Rectangle 19"/>
            <p:cNvSpPr>
              <a:spLocks noChangeArrowheads="1"/>
            </p:cNvSpPr>
            <p:nvPr/>
          </p:nvSpPr>
          <p:spPr bwMode="auto">
            <a:xfrm>
              <a:off x="758" y="2726"/>
              <a:ext cx="754" cy="4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defRPr/>
              </a:pPr>
              <a:r>
                <a:rPr lang="es-ES" dirty="0">
                  <a:solidFill>
                    <a:srgbClr val="6B4723"/>
                  </a:solidFill>
                </a:rPr>
                <a:t>Agradecer </a:t>
              </a:r>
            </a:p>
            <a:p>
              <a:pPr>
                <a:defRPr/>
              </a:pPr>
              <a:endParaRPr lang="es-ES" dirty="0">
                <a:solidFill>
                  <a:srgbClr val="6B4723"/>
                </a:solidFill>
              </a:endParaRPr>
            </a:p>
          </p:txBody>
        </p:sp>
        <p:sp>
          <p:nvSpPr>
            <p:cNvPr id="12" name="Rectangle 20"/>
            <p:cNvSpPr>
              <a:spLocks noChangeArrowheads="1"/>
            </p:cNvSpPr>
            <p:nvPr/>
          </p:nvSpPr>
          <p:spPr bwMode="auto">
            <a:xfrm>
              <a:off x="854" y="1958"/>
              <a:ext cx="691" cy="4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defRPr/>
              </a:pPr>
              <a:r>
                <a:rPr lang="es-ES" dirty="0">
                  <a:solidFill>
                    <a:srgbClr val="6B4723"/>
                  </a:solidFill>
                </a:rPr>
                <a:t>Informar/</a:t>
              </a:r>
            </a:p>
            <a:p>
              <a:pPr>
                <a:defRPr/>
              </a:pPr>
              <a:r>
                <a:rPr lang="es-ES" dirty="0">
                  <a:solidFill>
                    <a:srgbClr val="6B4723"/>
                  </a:solidFill>
                </a:rPr>
                <a:t>cultivar</a:t>
              </a:r>
            </a:p>
          </p:txBody>
        </p:sp>
        <p:sp>
          <p:nvSpPr>
            <p:cNvPr id="13" name="Rectangle 21"/>
            <p:cNvSpPr>
              <a:spLocks noChangeArrowheads="1"/>
            </p:cNvSpPr>
            <p:nvPr/>
          </p:nvSpPr>
          <p:spPr bwMode="auto">
            <a:xfrm>
              <a:off x="2342" y="2102"/>
              <a:ext cx="794" cy="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defRPr/>
              </a:pPr>
              <a:r>
                <a:rPr lang="es-ES" dirty="0">
                  <a:solidFill>
                    <a:srgbClr val="6B4723"/>
                  </a:solidFill>
                </a:rPr>
                <a:t>Prospecto</a:t>
              </a:r>
            </a:p>
            <a:p>
              <a:pPr>
                <a:defRPr/>
              </a:pPr>
              <a:endParaRPr lang="es-ES" dirty="0">
                <a:solidFill>
                  <a:srgbClr val="6B4723"/>
                </a:solidFill>
              </a:endParaRPr>
            </a:p>
            <a:p>
              <a:pPr>
                <a:defRPr/>
              </a:pPr>
              <a:r>
                <a:rPr lang="es-ES" dirty="0">
                  <a:solidFill>
                    <a:srgbClr val="6B4723"/>
                  </a:solidFill>
                </a:rPr>
                <a:t>Bienhechor</a:t>
              </a:r>
            </a:p>
            <a:p>
              <a:pPr>
                <a:defRPr/>
              </a:pPr>
              <a:endParaRPr lang="es-ES" dirty="0">
                <a:solidFill>
                  <a:srgbClr val="6B4723"/>
                </a:solidFill>
              </a:endParaRPr>
            </a:p>
          </p:txBody>
        </p:sp>
        <p:sp>
          <p:nvSpPr>
            <p:cNvPr id="14" name="Line 22"/>
            <p:cNvSpPr>
              <a:spLocks noChangeShapeType="1"/>
            </p:cNvSpPr>
            <p:nvPr/>
          </p:nvSpPr>
          <p:spPr bwMode="auto">
            <a:xfrm>
              <a:off x="2305" y="2496"/>
              <a:ext cx="1007" cy="0"/>
            </a:xfrm>
            <a:prstGeom prst="line">
              <a:avLst/>
            </a:prstGeom>
            <a:noFill/>
            <a:ln w="12700">
              <a:solidFill>
                <a:srgbClr val="763B00"/>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sz="1800" dirty="0">
                <a:solidFill>
                  <a:srgbClr val="6B4723"/>
                </a:solidFill>
                <a:cs typeface="+mn-cs"/>
              </a:endParaRPr>
            </a:p>
          </p:txBody>
        </p:sp>
        <p:sp>
          <p:nvSpPr>
            <p:cNvPr id="15" name="Rectangle 23"/>
            <p:cNvSpPr>
              <a:spLocks noChangeArrowheads="1"/>
            </p:cNvSpPr>
            <p:nvPr/>
          </p:nvSpPr>
          <p:spPr bwMode="auto">
            <a:xfrm>
              <a:off x="3782" y="3494"/>
              <a:ext cx="166"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defRPr/>
              </a:pPr>
              <a:r>
                <a:rPr lang="es-ES" dirty="0">
                  <a:solidFill>
                    <a:srgbClr val="6B4723"/>
                  </a:solidFill>
                </a:rPr>
                <a:t>t</a:t>
              </a:r>
            </a:p>
          </p:txBody>
        </p:sp>
        <p:sp>
          <p:nvSpPr>
            <p:cNvPr id="16" name="Rectangle 24"/>
            <p:cNvSpPr>
              <a:spLocks noChangeArrowheads="1"/>
            </p:cNvSpPr>
            <p:nvPr/>
          </p:nvSpPr>
          <p:spPr bwMode="auto">
            <a:xfrm>
              <a:off x="1334" y="1574"/>
              <a:ext cx="166"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defRPr/>
              </a:pPr>
              <a:r>
                <a:rPr lang="es-ES" dirty="0">
                  <a:solidFill>
                    <a:srgbClr val="6B4723"/>
                  </a:solidFill>
                </a:rPr>
                <a:t>t</a:t>
              </a:r>
            </a:p>
          </p:txBody>
        </p:sp>
        <p:sp>
          <p:nvSpPr>
            <p:cNvPr id="17" name="Rectangle 25"/>
            <p:cNvSpPr>
              <a:spLocks noChangeArrowheads="1"/>
            </p:cNvSpPr>
            <p:nvPr/>
          </p:nvSpPr>
          <p:spPr bwMode="auto">
            <a:xfrm>
              <a:off x="1300" y="1588"/>
              <a:ext cx="232" cy="232"/>
            </a:xfrm>
            <a:prstGeom prst="rect">
              <a:avLst/>
            </a:prstGeom>
            <a:noFill/>
            <a:ln w="12700">
              <a:solidFill>
                <a:srgbClr val="763B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s-ES" sz="1800" dirty="0">
                <a:solidFill>
                  <a:srgbClr val="6B4723"/>
                </a:solidFill>
                <a:cs typeface="+mn-cs"/>
              </a:endParaRPr>
            </a:p>
          </p:txBody>
        </p:sp>
        <p:sp>
          <p:nvSpPr>
            <p:cNvPr id="18" name="Rectangle 26"/>
            <p:cNvSpPr>
              <a:spLocks noChangeArrowheads="1"/>
            </p:cNvSpPr>
            <p:nvPr/>
          </p:nvSpPr>
          <p:spPr bwMode="auto">
            <a:xfrm>
              <a:off x="3748" y="3460"/>
              <a:ext cx="232" cy="280"/>
            </a:xfrm>
            <a:prstGeom prst="rect">
              <a:avLst/>
            </a:prstGeom>
            <a:noFill/>
            <a:ln w="12700">
              <a:solidFill>
                <a:srgbClr val="763B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s-ES" sz="1800" dirty="0">
                <a:solidFill>
                  <a:srgbClr val="6B4723"/>
                </a:solidFill>
                <a:cs typeface="+mn-cs"/>
              </a:endParaRPr>
            </a:p>
          </p:txBody>
        </p:sp>
        <p:sp>
          <p:nvSpPr>
            <p:cNvPr id="19" name="Arco 27"/>
            <p:cNvSpPr>
              <a:spLocks/>
            </p:cNvSpPr>
            <p:nvPr/>
          </p:nvSpPr>
          <p:spPr bwMode="auto">
            <a:xfrm>
              <a:off x="3600" y="1154"/>
              <a:ext cx="528"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cap="rnd">
              <a:solidFill>
                <a:srgbClr val="763B00"/>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sz="1800" dirty="0">
                <a:solidFill>
                  <a:srgbClr val="6B4723"/>
                </a:solidFill>
                <a:cs typeface="+mn-cs"/>
              </a:endParaRPr>
            </a:p>
          </p:txBody>
        </p:sp>
        <p:sp>
          <p:nvSpPr>
            <p:cNvPr id="20" name="Line 28"/>
            <p:cNvSpPr>
              <a:spLocks noChangeShapeType="1"/>
            </p:cNvSpPr>
            <p:nvPr/>
          </p:nvSpPr>
          <p:spPr bwMode="auto">
            <a:xfrm>
              <a:off x="4033" y="1537"/>
              <a:ext cx="95" cy="95"/>
            </a:xfrm>
            <a:prstGeom prst="line">
              <a:avLst/>
            </a:prstGeom>
            <a:noFill/>
            <a:ln w="12700">
              <a:solidFill>
                <a:srgbClr val="763B00"/>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sz="1800" dirty="0">
                <a:solidFill>
                  <a:srgbClr val="6B4723"/>
                </a:solidFill>
                <a:cs typeface="+mn-cs"/>
              </a:endParaRPr>
            </a:p>
          </p:txBody>
        </p:sp>
        <p:sp>
          <p:nvSpPr>
            <p:cNvPr id="21" name="Line 29"/>
            <p:cNvSpPr>
              <a:spLocks noChangeShapeType="1"/>
            </p:cNvSpPr>
            <p:nvPr/>
          </p:nvSpPr>
          <p:spPr bwMode="auto">
            <a:xfrm flipV="1">
              <a:off x="4129" y="1537"/>
              <a:ext cx="95" cy="95"/>
            </a:xfrm>
            <a:prstGeom prst="line">
              <a:avLst/>
            </a:prstGeom>
            <a:noFill/>
            <a:ln w="12700">
              <a:solidFill>
                <a:srgbClr val="763B00"/>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s-ES" sz="1800" dirty="0">
                <a:solidFill>
                  <a:srgbClr val="6B4723"/>
                </a:solidFill>
                <a:cs typeface="+mn-cs"/>
              </a:endParaRPr>
            </a:p>
          </p:txBody>
        </p:sp>
        <p:sp>
          <p:nvSpPr>
            <p:cNvPr id="22" name="Rectangle 30"/>
            <p:cNvSpPr>
              <a:spLocks noChangeArrowheads="1"/>
            </p:cNvSpPr>
            <p:nvPr/>
          </p:nvSpPr>
          <p:spPr bwMode="auto">
            <a:xfrm>
              <a:off x="1200" y="3408"/>
              <a:ext cx="697" cy="23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p>
              <a:r>
                <a:rPr lang="es-ES_tradnl" dirty="0">
                  <a:solidFill>
                    <a:srgbClr val="6B4723"/>
                  </a:solidFill>
                </a:rPr>
                <a:t>Concretar</a:t>
              </a:r>
            </a:p>
          </p:txBody>
        </p:sp>
      </p:grpSp>
    </p:spTree>
    <p:extLst>
      <p:ext uri="{BB962C8B-B14F-4D97-AF65-F5344CB8AC3E}">
        <p14:creationId xmlns:p14="http://schemas.microsoft.com/office/powerpoint/2010/main" val="1030349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2"/>
          <p:cNvSpPr>
            <a:spLocks noChangeArrowheads="1"/>
          </p:cNvSpPr>
          <p:nvPr/>
        </p:nvSpPr>
        <p:spPr bwMode="auto">
          <a:xfrm>
            <a:off x="497072" y="255876"/>
            <a:ext cx="8318155"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nchor="b"/>
          <a:lstStyle/>
          <a:p>
            <a:pPr marL="0" marR="0" lvl="0" indent="0" algn="ctr" defTabSz="457200" eaLnBrk="1" fontAlgn="auto" latinLnBrk="0" hangingPunct="1">
              <a:lnSpc>
                <a:spcPct val="90000"/>
              </a:lnSpc>
              <a:spcBef>
                <a:spcPts val="0"/>
              </a:spcBef>
              <a:spcAft>
                <a:spcPts val="0"/>
              </a:spcAft>
              <a:buClrTx/>
              <a:buSzTx/>
              <a:buFontTx/>
              <a:buNone/>
              <a:tabLst/>
              <a:defRPr/>
            </a:pPr>
            <a:r>
              <a:rPr kumimoji="0" lang="es-ES" sz="3800" b="1" i="0" u="none" strike="noStrike" kern="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¿Para qué prospectar?</a:t>
            </a:r>
          </a:p>
        </p:txBody>
      </p:sp>
      <p:sp>
        <p:nvSpPr>
          <p:cNvPr id="5" name="Rectangle 23"/>
          <p:cNvSpPr>
            <a:spLocks noChangeArrowheads="1"/>
          </p:cNvSpPr>
          <p:nvPr/>
        </p:nvSpPr>
        <p:spPr bwMode="auto">
          <a:xfrm>
            <a:off x="890733" y="1724459"/>
            <a:ext cx="8001000" cy="42859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lstStyle/>
          <a:p>
            <a:pPr marL="342900" marR="0" lvl="0" indent="-342900" defTabSz="457200" eaLnBrk="1" fontAlgn="auto" latinLnBrk="0" hangingPunct="1">
              <a:lnSpc>
                <a:spcPct val="100000"/>
              </a:lnSpc>
              <a:spcBef>
                <a:spcPct val="20000"/>
              </a:spcBef>
              <a:spcAft>
                <a:spcPts val="0"/>
              </a:spcAft>
              <a:buClr>
                <a:srgbClr val="E67300"/>
              </a:buClr>
              <a:buSzTx/>
              <a:buFont typeface="Arial" panose="020B0604020202020204" pitchFamily="34" charset="0"/>
              <a:buChar char="•"/>
              <a:tabLst/>
              <a:defRPr/>
            </a:pPr>
            <a:endParaRPr kumimoji="0" lang="es-ES" sz="2200" b="0" i="0" u="none" strike="noStrike" kern="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endParaRPr>
          </a:p>
          <a:p>
            <a:pPr marL="342900" marR="0" lvl="0" indent="-342900" defTabSz="457200" eaLnBrk="1" fontAlgn="auto" latinLnBrk="0" hangingPunct="1">
              <a:lnSpc>
                <a:spcPct val="100000"/>
              </a:lnSpc>
              <a:spcBef>
                <a:spcPct val="20000"/>
              </a:spcBef>
              <a:spcAft>
                <a:spcPts val="0"/>
              </a:spcAft>
              <a:buClr>
                <a:srgbClr val="E67300"/>
              </a:buClr>
              <a:buSzTx/>
              <a:buFont typeface="Arial" panose="020B0604020202020204" pitchFamily="34" charset="0"/>
              <a:buChar char="•"/>
              <a:tabLst/>
              <a:defRPr/>
            </a:pPr>
            <a:r>
              <a:rPr kumimoji="0" lang="es-ES" sz="2200" b="0" i="0" u="none" strike="noStrike" kern="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Para </a:t>
            </a:r>
            <a:r>
              <a:rPr kumimoji="0" lang="es-ES" sz="2200" b="0" i="0" u="none" strike="noStrike" kern="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tener candidatos </a:t>
            </a:r>
            <a:r>
              <a:rPr lang="es-ES_tradnl" sz="2200" kern="0" dirty="0" smtClean="0">
                <a:solidFill>
                  <a:srgbClr val="6B4723"/>
                </a:solidFill>
                <a:latin typeface="Arial" panose="020B0604020202020204" pitchFamily="34" charset="0"/>
                <a:cs typeface="Arial" panose="020B0604020202020204" pitchFamily="34" charset="0"/>
              </a:rPr>
              <a:t>que puedan apoyarnos</a:t>
            </a:r>
          </a:p>
          <a:p>
            <a:pPr marL="342900" marR="0" lvl="0" indent="-342900" defTabSz="457200" eaLnBrk="1" fontAlgn="auto" latinLnBrk="0" hangingPunct="1">
              <a:lnSpc>
                <a:spcPct val="100000"/>
              </a:lnSpc>
              <a:spcBef>
                <a:spcPct val="20000"/>
              </a:spcBef>
              <a:spcAft>
                <a:spcPts val="0"/>
              </a:spcAft>
              <a:buClr>
                <a:srgbClr val="E67300"/>
              </a:buClr>
              <a:buSzTx/>
              <a:buFont typeface="Arial" panose="020B0604020202020204" pitchFamily="34" charset="0"/>
              <a:buChar char="•"/>
              <a:tabLst/>
              <a:defRPr/>
            </a:pPr>
            <a:r>
              <a:rPr kumimoji="0" lang="es-ES" sz="2200" b="0" i="0" u="none" strike="noStrike" kern="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Para </a:t>
            </a:r>
            <a:r>
              <a:rPr kumimoji="0" lang="es-ES" sz="2200" b="0" i="0" u="none" strike="noStrike" kern="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segmentar nuestra lista y optimizar nuestro </a:t>
            </a:r>
            <a:r>
              <a:rPr kumimoji="0" lang="es-ES" sz="2200" b="0" i="0" u="none" strike="noStrike" kern="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esfuerzo</a:t>
            </a:r>
          </a:p>
          <a:p>
            <a:pPr marL="342900" marR="0" lvl="0" indent="-342900" defTabSz="457200" eaLnBrk="1" fontAlgn="auto" latinLnBrk="0" hangingPunct="1">
              <a:lnSpc>
                <a:spcPct val="100000"/>
              </a:lnSpc>
              <a:spcBef>
                <a:spcPct val="20000"/>
              </a:spcBef>
              <a:spcAft>
                <a:spcPts val="0"/>
              </a:spcAft>
              <a:buClr>
                <a:srgbClr val="E67300"/>
              </a:buClr>
              <a:buSzTx/>
              <a:buFont typeface="Arial" panose="020B0604020202020204" pitchFamily="34" charset="0"/>
              <a:buChar char="•"/>
              <a:tabLst/>
              <a:defRPr/>
            </a:pPr>
            <a:r>
              <a:rPr kumimoji="0" lang="es-ES" sz="2200" b="0" i="0" u="none" strike="noStrike" kern="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Para </a:t>
            </a:r>
            <a:r>
              <a:rPr kumimoji="0" lang="es-ES" sz="2200" b="0" i="0" u="none" strike="noStrike" kern="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obtener los “4 Correctos”</a:t>
            </a:r>
          </a:p>
          <a:p>
            <a:pPr marL="1611313" marR="0" lvl="1" indent="-342900" defTabSz="457200" eaLnBrk="1" fontAlgn="auto" latinLnBrk="0" hangingPunct="1">
              <a:lnSpc>
                <a:spcPct val="100000"/>
              </a:lnSpc>
              <a:spcBef>
                <a:spcPct val="20000"/>
              </a:spcBef>
              <a:spcAft>
                <a:spcPts val="0"/>
              </a:spcAft>
              <a:buClr>
                <a:srgbClr val="E67300"/>
              </a:buClr>
              <a:buSzTx/>
              <a:buFont typeface="Arial" panose="020B0604020202020204" pitchFamily="34" charset="0"/>
              <a:buChar char="•"/>
              <a:tabLst/>
              <a:defRPr/>
            </a:pPr>
            <a:r>
              <a:rPr kumimoji="0" lang="es-ES" sz="2200" b="0" i="0" u="none" strike="noStrike" kern="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Correcta persona a la que pedir</a:t>
            </a:r>
          </a:p>
          <a:p>
            <a:pPr marL="1611313" marR="0" lvl="1" indent="-342900" defTabSz="457200" eaLnBrk="1" fontAlgn="auto" latinLnBrk="0" hangingPunct="1">
              <a:lnSpc>
                <a:spcPct val="100000"/>
              </a:lnSpc>
              <a:spcBef>
                <a:spcPct val="20000"/>
              </a:spcBef>
              <a:spcAft>
                <a:spcPts val="0"/>
              </a:spcAft>
              <a:buClr>
                <a:srgbClr val="E67300"/>
              </a:buClr>
              <a:buSzTx/>
              <a:buFont typeface="Arial" panose="020B0604020202020204" pitchFamily="34" charset="0"/>
              <a:buChar char="•"/>
              <a:tabLst/>
              <a:defRPr/>
            </a:pPr>
            <a:r>
              <a:rPr kumimoji="0" lang="es-ES" sz="2200" b="0" i="0" u="none" strike="noStrike" kern="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Correcta cantidad a pedir</a:t>
            </a:r>
          </a:p>
          <a:p>
            <a:pPr marL="1611313" marR="0" lvl="1" indent="-342900" defTabSz="457200" eaLnBrk="1" fontAlgn="auto" latinLnBrk="0" hangingPunct="1">
              <a:lnSpc>
                <a:spcPct val="100000"/>
              </a:lnSpc>
              <a:spcBef>
                <a:spcPct val="20000"/>
              </a:spcBef>
              <a:spcAft>
                <a:spcPts val="0"/>
              </a:spcAft>
              <a:buClr>
                <a:srgbClr val="E67300"/>
              </a:buClr>
              <a:buSzTx/>
              <a:buFont typeface="Arial" panose="020B0604020202020204" pitchFamily="34" charset="0"/>
              <a:buChar char="•"/>
              <a:tabLst/>
              <a:defRPr/>
            </a:pPr>
            <a:r>
              <a:rPr kumimoji="0" lang="es-ES" sz="2200" b="0" i="0" u="none" strike="noStrike" kern="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Correcto tiempo para pedir</a:t>
            </a:r>
          </a:p>
          <a:p>
            <a:pPr marL="1611313" marR="0" lvl="1" indent="-342900" defTabSz="457200" eaLnBrk="1" fontAlgn="auto" latinLnBrk="0" hangingPunct="1">
              <a:lnSpc>
                <a:spcPct val="100000"/>
              </a:lnSpc>
              <a:spcBef>
                <a:spcPct val="20000"/>
              </a:spcBef>
              <a:spcAft>
                <a:spcPts val="0"/>
              </a:spcAft>
              <a:buClr>
                <a:srgbClr val="E67300"/>
              </a:buClr>
              <a:buSzTx/>
              <a:buFont typeface="Arial" panose="020B0604020202020204" pitchFamily="34" charset="0"/>
              <a:buChar char="•"/>
              <a:tabLst/>
              <a:defRPr/>
            </a:pPr>
            <a:r>
              <a:rPr kumimoji="0" lang="es-ES" sz="2200" b="0" i="0" u="none" strike="noStrike" kern="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Correcto proyecto para el cual pedir</a:t>
            </a:r>
          </a:p>
        </p:txBody>
      </p:sp>
    </p:spTree>
    <p:extLst>
      <p:ext uri="{BB962C8B-B14F-4D97-AF65-F5344CB8AC3E}">
        <p14:creationId xmlns:p14="http://schemas.microsoft.com/office/powerpoint/2010/main" val="1227538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txBox="1">
            <a:spLocks noChangeArrowheads="1"/>
          </p:cNvSpPr>
          <p:nvPr/>
        </p:nvSpPr>
        <p:spPr>
          <a:xfrm>
            <a:off x="1070760" y="1951726"/>
            <a:ext cx="7343775" cy="454154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FontTx/>
              <a:buNone/>
              <a:defRPr/>
            </a:pPr>
            <a:r>
              <a:rPr lang="es-ES" sz="2200" i="1" dirty="0" err="1" smtClean="0">
                <a:solidFill>
                  <a:srgbClr val="763B00"/>
                </a:solidFill>
                <a:latin typeface="Arial" charset="0"/>
                <a:ea typeface="ＭＳ Ｐゴシック" charset="0"/>
              </a:rPr>
              <a:t>The</a:t>
            </a:r>
            <a:r>
              <a:rPr lang="es-ES" sz="2200" i="1" dirty="0" smtClean="0">
                <a:solidFill>
                  <a:srgbClr val="763B00"/>
                </a:solidFill>
                <a:latin typeface="Arial" charset="0"/>
                <a:ea typeface="ＭＳ Ｐゴシック" charset="0"/>
              </a:rPr>
              <a:t> </a:t>
            </a:r>
            <a:r>
              <a:rPr lang="es-ES" sz="2200" i="1" dirty="0" err="1" smtClean="0">
                <a:solidFill>
                  <a:srgbClr val="763B00"/>
                </a:solidFill>
                <a:latin typeface="Arial" charset="0"/>
                <a:ea typeface="ＭＳ Ｐゴシック" charset="0"/>
              </a:rPr>
              <a:t>Economist</a:t>
            </a:r>
            <a:r>
              <a:rPr lang="es-ES" sz="2200" dirty="0" smtClean="0">
                <a:solidFill>
                  <a:srgbClr val="763B00"/>
                </a:solidFill>
                <a:latin typeface="Arial" charset="0"/>
                <a:ea typeface="ＭＳ Ｐゴシック" charset="0"/>
              </a:rPr>
              <a:t> destaca de un análisis de 41 naciones el consenso de que </a:t>
            </a:r>
            <a:r>
              <a:rPr lang="es-ES" sz="2200" dirty="0" smtClean="0">
                <a:solidFill>
                  <a:srgbClr val="FF5925"/>
                </a:solidFill>
                <a:latin typeface="Arial" charset="0"/>
                <a:ea typeface="ＭＳ Ｐゴシック" charset="0"/>
              </a:rPr>
              <a:t>la educación es la llave para generar riqueza, tanto para países como para individuos</a:t>
            </a:r>
            <a:r>
              <a:rPr lang="es-ES" sz="2200" dirty="0" smtClean="0">
                <a:solidFill>
                  <a:srgbClr val="763B00"/>
                </a:solidFill>
                <a:latin typeface="Arial" charset="0"/>
                <a:ea typeface="ＭＳ Ｐゴシック" charset="0"/>
              </a:rPr>
              <a:t>, y señala que una de las principales razones por las cuales economías como las de Singapur y Corea del Sur han crecido tan rápidamente.</a:t>
            </a:r>
          </a:p>
          <a:p>
            <a:pPr marL="0" indent="0">
              <a:lnSpc>
                <a:spcPct val="90000"/>
              </a:lnSpc>
              <a:buFontTx/>
              <a:buNone/>
              <a:defRPr/>
            </a:pPr>
            <a:endParaRPr lang="es-ES" sz="600" dirty="0" smtClean="0">
              <a:solidFill>
                <a:srgbClr val="763B00"/>
              </a:solidFill>
              <a:latin typeface="Arial" charset="0"/>
              <a:ea typeface="ＭＳ Ｐゴシック" charset="0"/>
            </a:endParaRPr>
          </a:p>
          <a:p>
            <a:pPr marL="0" indent="0">
              <a:lnSpc>
                <a:spcPct val="90000"/>
              </a:lnSpc>
              <a:buFontTx/>
              <a:buNone/>
              <a:defRPr/>
            </a:pPr>
            <a:r>
              <a:rPr lang="es-ES" sz="2200" dirty="0" smtClean="0">
                <a:solidFill>
                  <a:srgbClr val="763B00"/>
                </a:solidFill>
                <a:latin typeface="Arial" charset="0"/>
                <a:ea typeface="ＭＳ Ｐゴシック" charset="0"/>
              </a:rPr>
              <a:t>Estudios de la Universidad Johns Hopkins sobre el sector no lucrativo revelan que en México el financiamiento privado filantrópico de las actividades no lucrativas, incluida la educación, es marcadamente menor que el promedio de los 22 países representativos del estudio.</a:t>
            </a:r>
          </a:p>
          <a:p>
            <a:pPr>
              <a:lnSpc>
                <a:spcPct val="90000"/>
              </a:lnSpc>
              <a:spcBef>
                <a:spcPct val="0"/>
              </a:spcBef>
              <a:buFontTx/>
              <a:buNone/>
              <a:defRPr/>
            </a:pPr>
            <a:endParaRPr lang="es-ES_tradnl" sz="2200" dirty="0" smtClean="0">
              <a:solidFill>
                <a:srgbClr val="763B00"/>
              </a:solidFill>
              <a:latin typeface="Arial" charset="0"/>
              <a:ea typeface="ＭＳ Ｐゴシック" charset="0"/>
            </a:endParaRPr>
          </a:p>
          <a:p>
            <a:pPr>
              <a:lnSpc>
                <a:spcPct val="90000"/>
              </a:lnSpc>
              <a:spcBef>
                <a:spcPct val="0"/>
              </a:spcBef>
              <a:buFontTx/>
              <a:buNone/>
              <a:defRPr/>
            </a:pPr>
            <a:endParaRPr lang="es-ES_tradnl" sz="2200" dirty="0">
              <a:solidFill>
                <a:srgbClr val="763B00"/>
              </a:solidFill>
              <a:latin typeface="Arial" charset="0"/>
              <a:ea typeface="ＭＳ Ｐゴシック" charset="0"/>
            </a:endParaRPr>
          </a:p>
        </p:txBody>
      </p:sp>
      <p:sp>
        <p:nvSpPr>
          <p:cNvPr id="7" name="CuadroTexto 6"/>
          <p:cNvSpPr txBox="1"/>
          <p:nvPr/>
        </p:nvSpPr>
        <p:spPr>
          <a:xfrm>
            <a:off x="1530850" y="494881"/>
            <a:ext cx="6082300" cy="1261884"/>
          </a:xfrm>
          <a:prstGeom prst="rect">
            <a:avLst/>
          </a:prstGeom>
          <a:noFill/>
        </p:spPr>
        <p:txBody>
          <a:bodyPr wrap="square" rtlCol="0">
            <a:spAutoFit/>
          </a:bodyPr>
          <a:lstStyle/>
          <a:p>
            <a:pPr algn="ctr"/>
            <a:r>
              <a:rPr lang="es-ES" sz="3800" b="1" dirty="0" smtClean="0">
                <a:solidFill>
                  <a:srgbClr val="E67300"/>
                </a:solidFill>
                <a:latin typeface="Arial" panose="020B0604020202020204" pitchFamily="34" charset="0"/>
                <a:cs typeface="Arial" panose="020B0604020202020204" pitchFamily="34" charset="0"/>
              </a:rPr>
              <a:t>La importancia</a:t>
            </a:r>
            <a:r>
              <a:rPr lang="es-ES" sz="3800" b="1" dirty="0" smtClean="0">
                <a:solidFill>
                  <a:srgbClr val="E67300"/>
                </a:solidFill>
              </a:rPr>
              <a:t> y el tamaño de la Filantropía para la 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a:xfrm>
            <a:off x="1635339" y="249149"/>
            <a:ext cx="5873322" cy="1143000"/>
          </a:xfrm>
          <a:prstGeom prst="rect">
            <a:avLst/>
          </a:prstGeom>
        </p:spPr>
        <p:txBody>
          <a:bodyPr vert="horz" lIns="92075" tIns="46038" rIns="92075" bIns="46038" rtlCol="0" anchor="b">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sz="3800" b="1" i="0" u="none" strike="noStrike" kern="120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Cultivo sistemático:</a:t>
            </a:r>
          </a:p>
        </p:txBody>
      </p:sp>
      <p:sp>
        <p:nvSpPr>
          <p:cNvPr id="5" name="Rectangle 7"/>
          <p:cNvSpPr txBox="1">
            <a:spLocks noChangeArrowheads="1"/>
          </p:cNvSpPr>
          <p:nvPr/>
        </p:nvSpPr>
        <p:spPr>
          <a:xfrm>
            <a:off x="1959385" y="1806837"/>
            <a:ext cx="6907213" cy="4114800"/>
          </a:xfrm>
          <a:prstGeom prst="rect">
            <a:avLst/>
          </a:prstGeom>
        </p:spPr>
        <p:txBody>
          <a:bodyPr vert="horz" lIns="92075" tIns="46038" rIns="92075" bIns="46038"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 sz="24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Iniciarlo desde el primer </a:t>
            </a:r>
            <a:r>
              <a:rPr kumimoji="0" lang="es-ES" sz="24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contacto</a:t>
            </a:r>
            <a:endParaRPr kumimoji="0" lang="es-ES" sz="24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 sz="24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Continuar con las relaciones </a:t>
            </a:r>
            <a:r>
              <a:rPr kumimoji="0" lang="es-ES" sz="24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precedentes</a:t>
            </a:r>
          </a:p>
          <a:p>
            <a:pPr marL="1162050" marR="0" lvl="1" algn="l" defTabSz="457200" rtl="0" eaLnBrk="1" fontAlgn="auto" latinLnBrk="0" hangingPunct="1">
              <a:lnSpc>
                <a:spcPct val="100000"/>
              </a:lnSpc>
              <a:spcBef>
                <a:spcPct val="20000"/>
              </a:spcBef>
              <a:spcAft>
                <a:spcPts val="0"/>
              </a:spcAft>
              <a:buClr>
                <a:srgbClr val="E67300"/>
              </a:buClr>
              <a:buSzTx/>
              <a:buFont typeface="Arial" charset="0"/>
              <a:buChar char="–"/>
              <a:tabLst/>
              <a:defRPr/>
            </a:pPr>
            <a:r>
              <a:rPr kumimoji="0" lang="es-ES" sz="24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Institucionalización</a:t>
            </a:r>
          </a:p>
          <a:p>
            <a:pPr marL="1162050" marR="0" lvl="1" algn="l" defTabSz="457200" rtl="0" eaLnBrk="1" fontAlgn="auto" latinLnBrk="0" hangingPunct="1">
              <a:lnSpc>
                <a:spcPct val="100000"/>
              </a:lnSpc>
              <a:spcBef>
                <a:spcPct val="20000"/>
              </a:spcBef>
              <a:spcAft>
                <a:spcPts val="0"/>
              </a:spcAft>
              <a:buClr>
                <a:srgbClr val="E67300"/>
              </a:buClr>
              <a:buSzTx/>
              <a:buFont typeface="Arial" charset="0"/>
              <a:buChar char="–"/>
              <a:tabLst/>
              <a:defRPr/>
            </a:pPr>
            <a:r>
              <a:rPr kumimoji="0" lang="es-ES" sz="24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Documentar </a:t>
            </a:r>
            <a:r>
              <a:rPr kumimoji="0" lang="es-ES" sz="24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todo</a:t>
            </a:r>
          </a:p>
          <a:p>
            <a:pPr marL="1162050" marR="0" lvl="1" algn="l" defTabSz="457200" rtl="0" eaLnBrk="1" fontAlgn="auto" latinLnBrk="0" hangingPunct="1">
              <a:lnSpc>
                <a:spcPct val="100000"/>
              </a:lnSpc>
              <a:spcBef>
                <a:spcPct val="20000"/>
              </a:spcBef>
              <a:spcAft>
                <a:spcPts val="0"/>
              </a:spcAft>
              <a:buClr>
                <a:srgbClr val="FF5925"/>
              </a:buClr>
              <a:buSzTx/>
              <a:buFont typeface="Arial" charset="0"/>
              <a:buChar char="–"/>
              <a:tabLst/>
              <a:defRPr/>
            </a:pPr>
            <a:endParaRPr kumimoji="0" lang="es-ES" sz="24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 sz="24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Programar y calendarizar.</a:t>
            </a:r>
          </a:p>
          <a:p>
            <a:pPr marL="1162050" marR="0" lvl="1" algn="l" defTabSz="457200" rtl="0" eaLnBrk="1" fontAlgn="auto" latinLnBrk="0" hangingPunct="1">
              <a:lnSpc>
                <a:spcPct val="100000"/>
              </a:lnSpc>
              <a:spcBef>
                <a:spcPct val="20000"/>
              </a:spcBef>
              <a:spcAft>
                <a:spcPts val="0"/>
              </a:spcAft>
              <a:buClr>
                <a:srgbClr val="E67300"/>
              </a:buClr>
              <a:buSzTx/>
              <a:buFont typeface="Arial" charset="0"/>
              <a:buChar char="–"/>
              <a:tabLst/>
              <a:defRPr/>
            </a:pPr>
            <a:r>
              <a:rPr kumimoji="0" lang="es-ES" sz="24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Grupo por grupo</a:t>
            </a:r>
          </a:p>
          <a:p>
            <a:pPr marL="1162050" marR="0" lvl="1" algn="l" defTabSz="457200" rtl="0" eaLnBrk="1" fontAlgn="auto" latinLnBrk="0" hangingPunct="1">
              <a:lnSpc>
                <a:spcPct val="100000"/>
              </a:lnSpc>
              <a:spcBef>
                <a:spcPct val="20000"/>
              </a:spcBef>
              <a:spcAft>
                <a:spcPts val="0"/>
              </a:spcAft>
              <a:buClr>
                <a:srgbClr val="E67300"/>
              </a:buClr>
              <a:buSzTx/>
              <a:buFont typeface="Arial" charset="0"/>
              <a:buChar char="–"/>
              <a:tabLst/>
              <a:defRPr/>
            </a:pPr>
            <a:r>
              <a:rPr kumimoji="0" lang="es-ES" sz="24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Persona por persona</a:t>
            </a:r>
          </a:p>
        </p:txBody>
      </p:sp>
    </p:spTree>
    <p:extLst>
      <p:ext uri="{BB962C8B-B14F-4D97-AF65-F5344CB8AC3E}">
        <p14:creationId xmlns:p14="http://schemas.microsoft.com/office/powerpoint/2010/main" val="2982665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a:xfrm>
            <a:off x="1780947" y="413642"/>
            <a:ext cx="5748554" cy="1143000"/>
          </a:xfrm>
          <a:prstGeom prst="rect">
            <a:avLst/>
          </a:prstGeom>
        </p:spPr>
        <p:txBody>
          <a:bodyPr vert="horz" lIns="92075" tIns="46038" rIns="92075" bIns="46038" rtlCol="0" anchor="b">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sz="3800" b="1" i="0" u="none" strike="noStrike" kern="120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La mejor estrategia...</a:t>
            </a:r>
          </a:p>
        </p:txBody>
      </p:sp>
      <p:sp>
        <p:nvSpPr>
          <p:cNvPr id="5" name="Rectangle 8"/>
          <p:cNvSpPr txBox="1">
            <a:spLocks noChangeArrowheads="1"/>
          </p:cNvSpPr>
          <p:nvPr/>
        </p:nvSpPr>
        <p:spPr>
          <a:xfrm>
            <a:off x="1647266" y="2640364"/>
            <a:ext cx="6693893" cy="2219265"/>
          </a:xfrm>
          <a:prstGeom prst="rect">
            <a:avLst/>
          </a:prstGeom>
        </p:spPr>
        <p:txBody>
          <a:bodyPr vert="horz" lIns="92075" tIns="46038" rIns="92075" bIns="46038"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 sz="30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El desempeño cotidiano</a:t>
            </a: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 sz="30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La </a:t>
            </a:r>
            <a:r>
              <a:rPr kumimoji="0" lang="es-ES" sz="30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atención personal oportuna</a:t>
            </a: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 sz="30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Dar vida a la </a:t>
            </a:r>
            <a:r>
              <a:rPr kumimoji="0" lang="es-ES" sz="30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misi</a:t>
            </a:r>
            <a:r>
              <a:rPr kumimoji="0" lang="es-ES" altLang="ja-JP" sz="3000" b="0" i="0" u="none" strike="noStrike" kern="1200" cap="none" spc="0" normalizeH="0" baseline="0" noProof="0" dirty="0">
                <a:ln>
                  <a:noFill/>
                </a:ln>
                <a:solidFill>
                  <a:srgbClr val="6B4723"/>
                </a:solidFill>
                <a:effectLst/>
                <a:uLnTx/>
                <a:uFillTx/>
                <a:latin typeface="Arial" panose="020B0604020202020204" pitchFamily="34" charset="0"/>
                <a:ea typeface="ＭＳ Ｐゴシック" panose="020B0600070205080204" pitchFamily="34" charset="-128"/>
                <a:cs typeface="Arial" panose="020B0604020202020204" pitchFamily="34" charset="0"/>
              </a:rPr>
              <a:t>ón</a:t>
            </a:r>
            <a:r>
              <a:rPr kumimoji="0" lang="es-ES" sz="30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 </a:t>
            </a:r>
            <a:r>
              <a:rPr kumimoji="0" lang="es-ES" sz="30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institucional</a:t>
            </a:r>
            <a:endParaRPr kumimoji="0" lang="es-ES" sz="30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0799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70451" y="1844675"/>
            <a:ext cx="8403098" cy="24123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nchor="ctr"/>
          <a:lstStyle/>
          <a:p>
            <a:pPr marL="0" marR="0" lvl="0" indent="0" algn="ctr" defTabSz="457200" eaLnBrk="1" fontAlgn="auto" latinLnBrk="0" hangingPunct="1">
              <a:lnSpc>
                <a:spcPct val="90000"/>
              </a:lnSpc>
              <a:spcBef>
                <a:spcPts val="0"/>
              </a:spcBef>
              <a:spcAft>
                <a:spcPts val="0"/>
              </a:spcAft>
              <a:buClrTx/>
              <a:buSzTx/>
              <a:buFontTx/>
              <a:buNone/>
              <a:tabLst/>
              <a:defRPr/>
            </a:pPr>
            <a:r>
              <a:rPr kumimoji="0" lang="es-ES" sz="5400" b="1" i="0" u="none" strike="noStrike" kern="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Elementos clave para </a:t>
            </a:r>
            <a:br>
              <a:rPr kumimoji="0" lang="es-ES" sz="5400" b="1" i="0" u="none" strike="noStrike" kern="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br>
            <a:r>
              <a:rPr kumimoji="0" lang="es-ES" sz="5400" b="1" i="0" u="none" strike="noStrike" kern="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hacer la solicitud</a:t>
            </a:r>
            <a:endParaRPr kumimoji="0" lang="es-ES" sz="4000" b="1" i="0" u="none" strike="noStrike" kern="0" cap="none" spc="0" normalizeH="0" baseline="0" noProof="0" dirty="0">
              <a:ln>
                <a:noFill/>
              </a:ln>
              <a:solidFill>
                <a:srgbClr val="E673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6723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118507" y="2291372"/>
            <a:ext cx="7233557"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nchor="ctr"/>
          <a:lstStyle/>
          <a:p>
            <a:pPr marL="0" marR="0" lvl="0" indent="0" algn="ctr" defTabSz="457200" eaLnBrk="1" fontAlgn="auto" latinLnBrk="0" hangingPunct="1">
              <a:lnSpc>
                <a:spcPct val="90000"/>
              </a:lnSpc>
              <a:spcBef>
                <a:spcPts val="0"/>
              </a:spcBef>
              <a:spcAft>
                <a:spcPts val="0"/>
              </a:spcAft>
              <a:buClrTx/>
              <a:buSzTx/>
              <a:buFontTx/>
              <a:buNone/>
              <a:tabLst/>
              <a:defRPr/>
            </a:pPr>
            <a:r>
              <a:rPr kumimoji="0" lang="es-ES" sz="5400" b="1" i="0" u="none" strike="noStrike" kern="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Las personas no dan dinero hasta que alguien les pide</a:t>
            </a:r>
          </a:p>
        </p:txBody>
      </p:sp>
    </p:spTree>
    <p:extLst>
      <p:ext uri="{BB962C8B-B14F-4D97-AF65-F5344CB8AC3E}">
        <p14:creationId xmlns:p14="http://schemas.microsoft.com/office/powerpoint/2010/main" val="4244546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93154" y="1344996"/>
            <a:ext cx="8065124" cy="41208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nchor="ctr"/>
          <a:lstStyle/>
          <a:p>
            <a:pPr marL="0" marR="0" lvl="0" indent="0" algn="ctr" defTabSz="457200" eaLnBrk="1" fontAlgn="auto" latinLnBrk="0" hangingPunct="1">
              <a:lnSpc>
                <a:spcPct val="90000"/>
              </a:lnSpc>
              <a:spcBef>
                <a:spcPts val="0"/>
              </a:spcBef>
              <a:spcAft>
                <a:spcPts val="0"/>
              </a:spcAft>
              <a:buClrTx/>
              <a:buSzTx/>
              <a:buFontTx/>
              <a:buNone/>
              <a:tabLst/>
              <a:defRPr/>
            </a:pPr>
            <a:r>
              <a:rPr kumimoji="0" lang="es-ES" sz="5400" b="1" i="0" u="none" strike="noStrike" kern="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Las personas dan dinero al ver oportunidades </a:t>
            </a:r>
            <a:r>
              <a:rPr kumimoji="0" lang="es-MX" sz="5400" b="1" i="0" u="none" strike="noStrike" kern="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de éxito </a:t>
            </a:r>
            <a:r>
              <a:rPr kumimoji="0" lang="es-ES" sz="5400" b="1" i="0" u="none" strike="noStrike" kern="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más que necesidades</a:t>
            </a:r>
            <a:r>
              <a:rPr kumimoji="0" lang="es-MX" sz="5400" b="1" i="0" u="none" strike="noStrike" kern="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 y problemas</a:t>
            </a:r>
            <a:endParaRPr kumimoji="0" lang="es-ES" sz="5400" b="1" i="0" u="none" strike="noStrike" kern="0" cap="none" spc="0" normalizeH="0" baseline="0" noProof="0" dirty="0">
              <a:ln>
                <a:noFill/>
              </a:ln>
              <a:solidFill>
                <a:srgbClr val="E673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6832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468897" y="-148306"/>
            <a:ext cx="5829300" cy="1143000"/>
          </a:xfrm>
          <a:prstGeom prst="rect">
            <a:avLst/>
          </a:prstGeom>
        </p:spPr>
        <p:txBody>
          <a:bodyPr vert="horz" lIns="92075" tIns="46038" rIns="92075" bIns="46038" rtlCol="0" anchor="b">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s-MX" sz="3800" b="1" dirty="0">
                <a:solidFill>
                  <a:srgbClr val="E67300"/>
                </a:solidFill>
                <a:latin typeface="Arial" panose="020B0604020202020204" pitchFamily="34" charset="0"/>
                <a:cs typeface="Arial" panose="020B0604020202020204" pitchFamily="34" charset="0"/>
              </a:rPr>
              <a:t>Contar con el</a:t>
            </a:r>
            <a:r>
              <a:rPr kumimoji="0" lang="es-ES_tradnl" sz="3800" b="1" i="0" u="none" strike="noStrike" kern="120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 CASO</a:t>
            </a:r>
          </a:p>
        </p:txBody>
      </p:sp>
      <p:sp>
        <p:nvSpPr>
          <p:cNvPr id="5" name="Rectangle 3"/>
          <p:cNvSpPr txBox="1">
            <a:spLocks noChangeArrowheads="1"/>
          </p:cNvSpPr>
          <p:nvPr/>
        </p:nvSpPr>
        <p:spPr>
          <a:xfrm>
            <a:off x="850385" y="1152259"/>
            <a:ext cx="7944020" cy="5043057"/>
          </a:xfrm>
          <a:prstGeom prst="rect">
            <a:avLst/>
          </a:prstGeom>
        </p:spPr>
        <p:txBody>
          <a:bodyPr vert="horz" lIns="92075" tIns="46038" rIns="92075" bIns="4603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La historia (</a:t>
            </a:r>
            <a:r>
              <a:rPr kumimoji="0" lang="es-ES_tradnl" sz="22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raíces,</a:t>
            </a:r>
            <a:r>
              <a:rPr kumimoji="0" lang="es-ES_tradnl" sz="2200" b="0" i="0" u="none" strike="noStrike" kern="1200" cap="none" spc="0" normalizeH="0" noProof="0" dirty="0" smtClean="0">
                <a:ln>
                  <a:noFill/>
                </a:ln>
                <a:solidFill>
                  <a:srgbClr val="6B4723"/>
                </a:solidFill>
                <a:effectLst/>
                <a:uLnTx/>
                <a:uFillTx/>
                <a:latin typeface="Arial" panose="020B0604020202020204" pitchFamily="34" charset="0"/>
                <a:cs typeface="Arial" panose="020B0604020202020204" pitchFamily="34" charset="0"/>
              </a:rPr>
              <a:t> </a:t>
            </a:r>
            <a:r>
              <a:rPr kumimoji="0" lang="es-ES_tradnl" sz="22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misión</a:t>
            </a:r>
            <a:r>
              <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 visión y sueños)</a:t>
            </a: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La necesidad (urgencia, el impacto en la vida de las </a:t>
            </a:r>
            <a:r>
              <a:rPr kumimoji="0" lang="es-ES_tradnl" sz="22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personas)</a:t>
            </a:r>
            <a:endPar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La solución propuesta</a:t>
            </a: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El papel único de la </a:t>
            </a:r>
            <a:r>
              <a:rPr kumimoji="0" lang="es-ES_tradnl" sz="22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institución</a:t>
            </a: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lang="es-ES_tradnl" sz="2200" dirty="0" smtClean="0">
                <a:solidFill>
                  <a:srgbClr val="6B4723"/>
                </a:solidFill>
                <a:latin typeface="Arial" panose="020B0604020202020204" pitchFamily="34" charset="0"/>
                <a:cs typeface="Arial" panose="020B0604020202020204" pitchFamily="34" charset="0"/>
              </a:rPr>
              <a:t>El </a:t>
            </a:r>
            <a:r>
              <a:rPr kumimoji="0" lang="es-ES_tradnl" sz="2200" b="0" i="0" u="none" strike="noStrike" kern="1200" cap="none" spc="0" normalizeH="0" noProof="0" dirty="0" smtClean="0">
                <a:ln>
                  <a:noFill/>
                </a:ln>
                <a:solidFill>
                  <a:srgbClr val="6B4723"/>
                </a:solidFill>
                <a:effectLst/>
                <a:uLnTx/>
                <a:uFillTx/>
                <a:latin typeface="Arial" panose="020B0604020202020204" pitchFamily="34" charset="0"/>
                <a:cs typeface="Arial" panose="020B0604020202020204" pitchFamily="34" charset="0"/>
              </a:rPr>
              <a:t>presupuesto</a:t>
            </a:r>
            <a:endPar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La estrategia y el plan para financiar el proyecto</a:t>
            </a: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Cómo ayudar (propuesta concreta y clara)</a:t>
            </a: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Liderazgo comunitario </a:t>
            </a:r>
            <a:r>
              <a:rPr kumimoji="0" lang="es-ES_tradnl" sz="22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a:t>
            </a:r>
            <a:r>
              <a:rPr lang="es-ES_tradnl" sz="2200" noProof="0" dirty="0" smtClean="0">
                <a:solidFill>
                  <a:srgbClr val="6B4723"/>
                </a:solidFill>
                <a:latin typeface="Arial" panose="020B0604020202020204" pitchFamily="34" charset="0"/>
                <a:cs typeface="Arial" panose="020B0604020202020204" pitchFamily="34" charset="0"/>
              </a:rPr>
              <a:t>nombres de con quién se cuenta o a quienes se invitará</a:t>
            </a:r>
            <a:r>
              <a:rPr kumimoji="0" lang="es-ES_tradnl" sz="22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a:t>
            </a:r>
            <a:endPar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El calendario propuesto</a:t>
            </a: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_tradnl" sz="22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Los beneficios para las partes</a:t>
            </a:r>
          </a:p>
          <a:p>
            <a:pPr marL="342900" marR="0" lvl="0" indent="-342900" algn="l" defTabSz="457200" rtl="0" eaLnBrk="1" fontAlgn="auto" latinLnBrk="0" hangingPunct="1">
              <a:lnSpc>
                <a:spcPct val="80000"/>
              </a:lnSpc>
              <a:spcBef>
                <a:spcPct val="20000"/>
              </a:spcBef>
              <a:spcAft>
                <a:spcPts val="0"/>
              </a:spcAft>
              <a:buClr>
                <a:srgbClr val="EB5C2E"/>
              </a:buClr>
              <a:buSzTx/>
              <a:buFont typeface="Wingdings" charset="0"/>
              <a:buNone/>
              <a:tabLst/>
              <a:defRPr/>
            </a:pPr>
            <a:endParaRPr kumimoji="0" lang="es-ES_tradnl" sz="24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9533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a:xfrm>
            <a:off x="458026" y="711411"/>
            <a:ext cx="8227947" cy="4114800"/>
          </a:xfrm>
          <a:prstGeom prst="rect">
            <a:avLst/>
          </a:prstGeom>
        </p:spPr>
        <p:txBody>
          <a:bodyPr vert="horz" lIns="92075" tIns="46038" rIns="92075" bIns="46038"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ctr" defTabSz="457200" rtl="0" eaLnBrk="1" fontAlgn="auto" latinLnBrk="0" hangingPunct="1">
              <a:lnSpc>
                <a:spcPct val="100000"/>
              </a:lnSpc>
              <a:spcBef>
                <a:spcPct val="20000"/>
              </a:spcBef>
              <a:spcAft>
                <a:spcPts val="0"/>
              </a:spcAft>
              <a:buClrTx/>
              <a:buSzTx/>
              <a:buFont typeface="Wingdings" charset="0"/>
              <a:buNone/>
              <a:tabLst/>
              <a:defRPr/>
            </a:pPr>
            <a:endParaRPr kumimoji="0" lang="es-ES" sz="3200" b="1"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342900" marR="0" lvl="0" indent="-342900" algn="ctr" defTabSz="457200" rtl="0" eaLnBrk="1" fontAlgn="auto" latinLnBrk="0" hangingPunct="1">
              <a:lnSpc>
                <a:spcPct val="100000"/>
              </a:lnSpc>
              <a:spcBef>
                <a:spcPct val="20000"/>
              </a:spcBef>
              <a:spcAft>
                <a:spcPts val="0"/>
              </a:spcAft>
              <a:buClrTx/>
              <a:buSzTx/>
              <a:buFont typeface="Wingdings" charset="0"/>
              <a:buNone/>
              <a:tabLst/>
              <a:defRPr/>
            </a:pPr>
            <a:endParaRPr kumimoji="0" lang="es-ES" sz="32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342900" marR="0" lvl="0" indent="-342900" algn="ctr" defTabSz="457200" rtl="0" eaLnBrk="1" fontAlgn="auto" latinLnBrk="0" hangingPunct="1">
              <a:lnSpc>
                <a:spcPct val="100000"/>
              </a:lnSpc>
              <a:spcBef>
                <a:spcPct val="20000"/>
              </a:spcBef>
              <a:spcAft>
                <a:spcPts val="0"/>
              </a:spcAft>
              <a:buClrTx/>
              <a:buSzTx/>
              <a:buFont typeface="Wingdings" charset="0"/>
              <a:buNone/>
              <a:tabLst/>
              <a:defRPr/>
            </a:pPr>
            <a:r>
              <a:rPr kumimoji="0" lang="es-ES" sz="4800" b="1" i="0" u="none" strike="noStrike" kern="120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Seguimiento y Memoria Instit</a:t>
            </a:r>
            <a:r>
              <a:rPr kumimoji="0" lang="es-ES" sz="4400" b="1" i="0" u="none" strike="noStrike" kern="1200" cap="none" spc="0" normalizeH="0" baseline="0" noProof="0" dirty="0">
                <a:ln>
                  <a:noFill/>
                </a:ln>
                <a:solidFill>
                  <a:srgbClr val="E67300"/>
                </a:solidFill>
                <a:effectLst/>
                <a:uLnTx/>
                <a:uFillTx/>
                <a:latin typeface="Arial" panose="020B0604020202020204" pitchFamily="34" charset="0"/>
                <a:cs typeface="Arial" panose="020B0604020202020204" pitchFamily="34" charset="0"/>
              </a:rPr>
              <a:t>ucional</a:t>
            </a:r>
          </a:p>
          <a:p>
            <a:pPr marL="342900" marR="0" lvl="0" indent="-342900" algn="ctr" defTabSz="457200" rtl="0" eaLnBrk="1" fontAlgn="auto" latinLnBrk="0" hangingPunct="1">
              <a:lnSpc>
                <a:spcPct val="100000"/>
              </a:lnSpc>
              <a:spcBef>
                <a:spcPct val="20000"/>
              </a:spcBef>
              <a:spcAft>
                <a:spcPts val="0"/>
              </a:spcAft>
              <a:buClrTx/>
              <a:buSzTx/>
              <a:buFont typeface="Wingdings" charset="0"/>
              <a:buNone/>
              <a:tabLst/>
              <a:defRPr/>
            </a:pPr>
            <a:endParaRPr kumimoji="0" lang="es-ES" sz="3600" b="1" i="0" u="none" strike="noStrike" kern="1200" cap="none" spc="0" normalizeH="0" baseline="0" noProof="0" dirty="0">
              <a:ln>
                <a:noFill/>
              </a:ln>
              <a:solidFill>
                <a:srgbClr val="FF5925"/>
              </a:solidFill>
              <a:effectLst/>
              <a:uLnTx/>
              <a:uFillTx/>
              <a:latin typeface="Arial" panose="020B0604020202020204" pitchFamily="34" charset="0"/>
              <a:cs typeface="Arial" panose="020B0604020202020204" pitchFamily="34" charset="0"/>
            </a:endParaRPr>
          </a:p>
          <a:p>
            <a:pPr marL="342900" marR="0" lvl="0" indent="-342900" algn="ctr" defTabSz="457200" rtl="0" eaLnBrk="1" fontAlgn="auto" latinLnBrk="0" hangingPunct="1">
              <a:lnSpc>
                <a:spcPct val="100000"/>
              </a:lnSpc>
              <a:spcBef>
                <a:spcPct val="20000"/>
              </a:spcBef>
              <a:spcAft>
                <a:spcPts val="0"/>
              </a:spcAft>
              <a:buClrTx/>
              <a:buSzTx/>
              <a:buFont typeface="Wingdings" charset="0"/>
              <a:buNone/>
              <a:tabLst/>
              <a:defRPr/>
            </a:pPr>
            <a:r>
              <a:rPr kumimoji="0" lang="es-ES" b="0" i="1"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“El reconocimiento es un proceso de agradecer y </a:t>
            </a:r>
          </a:p>
          <a:p>
            <a:pPr marL="342900" marR="0" lvl="0" indent="-342900" algn="ctr" defTabSz="457200" rtl="0" eaLnBrk="1" fontAlgn="auto" latinLnBrk="0" hangingPunct="1">
              <a:lnSpc>
                <a:spcPct val="100000"/>
              </a:lnSpc>
              <a:spcBef>
                <a:spcPct val="20000"/>
              </a:spcBef>
              <a:spcAft>
                <a:spcPts val="0"/>
              </a:spcAft>
              <a:buClrTx/>
              <a:buSzTx/>
              <a:buFont typeface="Wingdings" charset="0"/>
              <a:buNone/>
              <a:tabLst/>
              <a:defRPr/>
            </a:pPr>
            <a:r>
              <a:rPr kumimoji="0" lang="es-ES" b="0" i="1"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motivar a dar siempre m</a:t>
            </a:r>
            <a:r>
              <a:rPr kumimoji="0" lang="es-ES" altLang="ja-JP" b="0" i="1" u="none" strike="noStrike" kern="1200" cap="none" spc="0" normalizeH="0" baseline="0" noProof="0" dirty="0">
                <a:ln>
                  <a:noFill/>
                </a:ln>
                <a:solidFill>
                  <a:srgbClr val="6B4723"/>
                </a:solidFill>
                <a:effectLst/>
                <a:uLnTx/>
                <a:uFillTx/>
                <a:latin typeface="Arial" panose="020B0604020202020204" pitchFamily="34" charset="0"/>
                <a:ea typeface="ＭＳ Ｐゴシック" panose="020B0600070205080204" pitchFamily="34" charset="-128"/>
                <a:cs typeface="Arial" panose="020B0604020202020204" pitchFamily="34" charset="0"/>
              </a:rPr>
              <a:t>ás</a:t>
            </a:r>
            <a:r>
              <a:rPr kumimoji="0" lang="es-ES" b="0" i="1"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80162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a:xfrm>
            <a:off x="1786051" y="0"/>
            <a:ext cx="5829300" cy="1143000"/>
          </a:xfrm>
          <a:prstGeom prst="rect">
            <a:avLst/>
          </a:prstGeom>
        </p:spPr>
        <p:txBody>
          <a:bodyPr vert="horz" lIns="92075" tIns="46038" rIns="92075" bIns="46038" rtlCol="0" anchor="b">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s-ES" sz="3800" b="1" dirty="0" smtClean="0">
                <a:solidFill>
                  <a:srgbClr val="E67300"/>
                </a:solidFill>
                <a:latin typeface="Arial" panose="020B0604020202020204" pitchFamily="34" charset="0"/>
                <a:cs typeface="Arial" panose="020B0604020202020204" pitchFamily="34" charset="0"/>
              </a:rPr>
              <a:t>El agradecimiento</a:t>
            </a:r>
            <a:endParaRPr kumimoji="0" lang="es-ES" sz="3800" b="1" i="0" u="none" strike="noStrike" kern="1200" cap="none" spc="0" normalizeH="0" baseline="0" noProof="0" dirty="0">
              <a:ln>
                <a:noFill/>
              </a:ln>
              <a:solidFill>
                <a:srgbClr val="E67300"/>
              </a:solidFill>
              <a:effectLst/>
              <a:uLnTx/>
              <a:uFillTx/>
              <a:latin typeface="Arial" panose="020B0604020202020204" pitchFamily="34" charset="0"/>
              <a:cs typeface="Arial" panose="020B0604020202020204" pitchFamily="34" charset="0"/>
            </a:endParaRPr>
          </a:p>
        </p:txBody>
      </p:sp>
      <p:sp>
        <p:nvSpPr>
          <p:cNvPr id="5" name="Rectángulo 4"/>
          <p:cNvSpPr/>
          <p:nvPr/>
        </p:nvSpPr>
        <p:spPr>
          <a:xfrm>
            <a:off x="647272" y="1438109"/>
            <a:ext cx="8599469" cy="4792081"/>
          </a:xfrm>
          <a:prstGeom prst="rect">
            <a:avLst/>
          </a:prstGeom>
        </p:spPr>
        <p:txBody>
          <a:bodyPr wrap="square">
            <a:spAutoFit/>
          </a:bodyPr>
          <a:lstStyle/>
          <a:p>
            <a:pPr marL="174625" lvl="0" indent="-174625">
              <a:lnSpc>
                <a:spcPct val="80000"/>
              </a:lnSpc>
              <a:buClr>
                <a:srgbClr val="E67300"/>
              </a:buClr>
              <a:buFontTx/>
              <a:buChar char="•"/>
              <a:defRPr/>
            </a:pPr>
            <a:r>
              <a:rPr lang="es-ES" sz="2200" dirty="0">
                <a:solidFill>
                  <a:srgbClr val="6B4723"/>
                </a:solidFill>
                <a:latin typeface="Arial" panose="020B0604020202020204" pitchFamily="34" charset="0"/>
                <a:cs typeface="Arial" panose="020B0604020202020204" pitchFamily="34" charset="0"/>
              </a:rPr>
              <a:t>Aunque lo recibido no haya sido lo esperado</a:t>
            </a:r>
          </a:p>
          <a:p>
            <a:pPr marL="174625" lvl="0" indent="-174625">
              <a:lnSpc>
                <a:spcPct val="80000"/>
              </a:lnSpc>
              <a:buClr>
                <a:srgbClr val="E67300"/>
              </a:buClr>
              <a:buFontTx/>
              <a:buChar char="•"/>
              <a:defRPr/>
            </a:pPr>
            <a:endParaRPr lang="es-ES" sz="2200" dirty="0">
              <a:solidFill>
                <a:srgbClr val="6B4723"/>
              </a:solidFill>
              <a:latin typeface="Arial" panose="020B0604020202020204" pitchFamily="34" charset="0"/>
              <a:cs typeface="Arial" panose="020B0604020202020204" pitchFamily="34" charset="0"/>
            </a:endParaRPr>
          </a:p>
          <a:p>
            <a:pPr marL="174625" lvl="0" indent="-174625">
              <a:lnSpc>
                <a:spcPct val="80000"/>
              </a:lnSpc>
              <a:buClr>
                <a:srgbClr val="E67300"/>
              </a:buClr>
              <a:buFontTx/>
              <a:buChar char="•"/>
              <a:defRPr/>
            </a:pPr>
            <a:r>
              <a:rPr lang="es-ES" sz="2200" dirty="0">
                <a:solidFill>
                  <a:srgbClr val="6B4723"/>
                </a:solidFill>
                <a:latin typeface="Arial" panose="020B0604020202020204" pitchFamily="34" charset="0"/>
                <a:cs typeface="Arial" panose="020B0604020202020204" pitchFamily="34" charset="0"/>
              </a:rPr>
              <a:t>Por el tiempo, la atención brindada, por las ideas, los contactos, </a:t>
            </a:r>
            <a:r>
              <a:rPr lang="es-ES" sz="2200" dirty="0" smtClean="0">
                <a:solidFill>
                  <a:srgbClr val="6B4723"/>
                </a:solidFill>
                <a:latin typeface="Arial" panose="020B0604020202020204" pitchFamily="34" charset="0"/>
                <a:cs typeface="Arial" panose="020B0604020202020204" pitchFamily="34" charset="0"/>
              </a:rPr>
              <a:t>y por los donativos donados.</a:t>
            </a:r>
          </a:p>
          <a:p>
            <a:pPr marL="174625" lvl="0" indent="-174625">
              <a:lnSpc>
                <a:spcPct val="80000"/>
              </a:lnSpc>
              <a:buClr>
                <a:srgbClr val="E67300"/>
              </a:buClr>
              <a:buFontTx/>
              <a:buChar char="•"/>
              <a:defRPr/>
            </a:pPr>
            <a:endParaRPr lang="es-ES" sz="2200" dirty="0">
              <a:solidFill>
                <a:srgbClr val="6B4723"/>
              </a:solidFill>
              <a:latin typeface="Arial" panose="020B0604020202020204" pitchFamily="34" charset="0"/>
              <a:cs typeface="Arial" panose="020B0604020202020204" pitchFamily="34" charset="0"/>
            </a:endParaRPr>
          </a:p>
          <a:p>
            <a:pPr marL="174625" indent="-174625">
              <a:lnSpc>
                <a:spcPct val="80000"/>
              </a:lnSpc>
              <a:buClr>
                <a:srgbClr val="E67300"/>
              </a:buClr>
              <a:buFontTx/>
              <a:buChar char="•"/>
              <a:defRPr/>
            </a:pPr>
            <a:r>
              <a:rPr lang="es-ES" sz="2200" b="1" kern="0" dirty="0">
                <a:solidFill>
                  <a:srgbClr val="6B4723"/>
                </a:solidFill>
                <a:latin typeface="Arial" panose="020B0604020202020204" pitchFamily="34" charset="0"/>
                <a:cs typeface="Arial" panose="020B0604020202020204" pitchFamily="34" charset="0"/>
              </a:rPr>
              <a:t>“Muchos </a:t>
            </a:r>
            <a:r>
              <a:rPr lang="es-MX" sz="2200" b="1" kern="0" dirty="0">
                <a:solidFill>
                  <a:srgbClr val="6B4723"/>
                </a:solidFill>
                <a:latin typeface="Arial" panose="020B0604020202020204" pitchFamily="34" charset="0"/>
                <a:cs typeface="Arial" panose="020B0604020202020204" pitchFamily="34" charset="0"/>
              </a:rPr>
              <a:t>donantes</a:t>
            </a:r>
            <a:r>
              <a:rPr lang="es-ES" sz="2200" b="1" kern="0" dirty="0">
                <a:solidFill>
                  <a:srgbClr val="6B4723"/>
                </a:solidFill>
                <a:latin typeface="Arial" panose="020B0604020202020204" pitchFamily="34" charset="0"/>
                <a:cs typeface="Arial" panose="020B0604020202020204" pitchFamily="34" charset="0"/>
              </a:rPr>
              <a:t> no dan un nuevo donativo por falta de agradecimiento.  Puede ser motivo de resentimientos”</a:t>
            </a:r>
            <a:r>
              <a:rPr lang="es-ES" sz="2200" b="1" kern="0" dirty="0" smtClean="0">
                <a:solidFill>
                  <a:srgbClr val="6B4723"/>
                </a:solidFill>
                <a:latin typeface="Arial" panose="020B0604020202020204" pitchFamily="34" charset="0"/>
                <a:cs typeface="Arial" panose="020B0604020202020204" pitchFamily="34" charset="0"/>
              </a:rPr>
              <a:t>.</a:t>
            </a:r>
          </a:p>
          <a:p>
            <a:pPr marL="174625" indent="-174625">
              <a:lnSpc>
                <a:spcPct val="80000"/>
              </a:lnSpc>
              <a:buClr>
                <a:srgbClr val="E67300"/>
              </a:buClr>
              <a:buFontTx/>
              <a:buChar char="•"/>
              <a:defRPr/>
            </a:pPr>
            <a:endParaRPr lang="es-ES" sz="2200" b="1" kern="0" dirty="0">
              <a:solidFill>
                <a:srgbClr val="6B4723"/>
              </a:solidFill>
              <a:latin typeface="Arial" panose="020B0604020202020204" pitchFamily="34" charset="0"/>
              <a:cs typeface="Arial" panose="020B0604020202020204" pitchFamily="34" charset="0"/>
            </a:endParaRPr>
          </a:p>
          <a:p>
            <a:pPr marL="174625" indent="-174625">
              <a:lnSpc>
                <a:spcPct val="80000"/>
              </a:lnSpc>
              <a:buClr>
                <a:srgbClr val="E67300"/>
              </a:buClr>
              <a:buFontTx/>
              <a:buChar char="•"/>
              <a:defRPr/>
            </a:pPr>
            <a:r>
              <a:rPr lang="es-ES" sz="2200" b="1" kern="0" dirty="0" smtClean="0">
                <a:solidFill>
                  <a:srgbClr val="6B4723"/>
                </a:solidFill>
                <a:latin typeface="Arial" panose="020B0604020202020204" pitchFamily="34" charset="0"/>
                <a:cs typeface="Arial" panose="020B0604020202020204" pitchFamily="34" charset="0"/>
              </a:rPr>
              <a:t>El Reconocimiento es fundamental: </a:t>
            </a:r>
          </a:p>
          <a:p>
            <a:pPr marL="1079500" lvl="1" indent="-173038">
              <a:spcBef>
                <a:spcPct val="20000"/>
              </a:spcBef>
              <a:buClr>
                <a:srgbClr val="E67300"/>
              </a:buClr>
              <a:buFontTx/>
              <a:buChar char="•"/>
              <a:defRPr/>
            </a:pPr>
            <a:r>
              <a:rPr lang="es-ES" sz="2200" dirty="0">
                <a:solidFill>
                  <a:srgbClr val="6B4723"/>
                </a:solidFill>
                <a:latin typeface="Arial" panose="020B0604020202020204" pitchFamily="34" charset="0"/>
                <a:cs typeface="Arial" panose="020B0604020202020204" pitchFamily="34" charset="0"/>
              </a:rPr>
              <a:t>Para agradecer</a:t>
            </a:r>
          </a:p>
          <a:p>
            <a:pPr marL="1079500" lvl="1" indent="-173038">
              <a:spcBef>
                <a:spcPct val="20000"/>
              </a:spcBef>
              <a:buClr>
                <a:srgbClr val="E67300"/>
              </a:buClr>
              <a:buFontTx/>
              <a:buChar char="•"/>
              <a:defRPr/>
            </a:pPr>
            <a:r>
              <a:rPr lang="es-ES" sz="2200" dirty="0">
                <a:solidFill>
                  <a:srgbClr val="6B4723"/>
                </a:solidFill>
                <a:latin typeface="Arial" panose="020B0604020202020204" pitchFamily="34" charset="0"/>
                <a:cs typeface="Arial" panose="020B0604020202020204" pitchFamily="34" charset="0"/>
              </a:rPr>
              <a:t>Para motivar acciones mayores</a:t>
            </a:r>
          </a:p>
          <a:p>
            <a:pPr marL="1079500" lvl="1" indent="-173038">
              <a:spcBef>
                <a:spcPct val="20000"/>
              </a:spcBef>
              <a:buClr>
                <a:srgbClr val="E67300"/>
              </a:buClr>
              <a:buFontTx/>
              <a:buChar char="•"/>
              <a:defRPr/>
            </a:pPr>
            <a:r>
              <a:rPr lang="es-ES" sz="2200" dirty="0">
                <a:solidFill>
                  <a:srgbClr val="6B4723"/>
                </a:solidFill>
                <a:latin typeface="Arial" panose="020B0604020202020204" pitchFamily="34" charset="0"/>
                <a:cs typeface="Arial" panose="020B0604020202020204" pitchFamily="34" charset="0"/>
              </a:rPr>
              <a:t>Para inspirar a otros</a:t>
            </a:r>
          </a:p>
          <a:p>
            <a:pPr marL="1079500" lvl="1" indent="-173038">
              <a:spcBef>
                <a:spcPct val="20000"/>
              </a:spcBef>
              <a:buClr>
                <a:srgbClr val="E67300"/>
              </a:buClr>
              <a:buFontTx/>
              <a:buChar char="•"/>
              <a:defRPr/>
            </a:pPr>
            <a:r>
              <a:rPr lang="es-ES" sz="2200" dirty="0">
                <a:solidFill>
                  <a:srgbClr val="6B4723"/>
                </a:solidFill>
                <a:latin typeface="Arial" panose="020B0604020202020204" pitchFamily="34" charset="0"/>
                <a:cs typeface="Arial" panose="020B0604020202020204" pitchFamily="34" charset="0"/>
              </a:rPr>
              <a:t>Para recompensar</a:t>
            </a:r>
          </a:p>
          <a:p>
            <a:pPr marL="1079500" lvl="1" indent="-173038">
              <a:spcBef>
                <a:spcPct val="20000"/>
              </a:spcBef>
              <a:buClr>
                <a:srgbClr val="E67300"/>
              </a:buClr>
              <a:buFontTx/>
              <a:buChar char="•"/>
              <a:defRPr/>
            </a:pPr>
            <a:r>
              <a:rPr lang="es-ES" sz="2200" dirty="0">
                <a:solidFill>
                  <a:srgbClr val="6B4723"/>
                </a:solidFill>
                <a:latin typeface="Arial" panose="020B0604020202020204" pitchFamily="34" charset="0"/>
                <a:cs typeface="Arial" panose="020B0604020202020204" pitchFamily="34" charset="0"/>
              </a:rPr>
              <a:t>Para involucrar</a:t>
            </a:r>
          </a:p>
          <a:p>
            <a:pPr>
              <a:lnSpc>
                <a:spcPct val="80000"/>
              </a:lnSpc>
              <a:buClr>
                <a:srgbClr val="FF5925"/>
              </a:buClr>
              <a:buFontTx/>
              <a:buChar char="•"/>
              <a:defRPr/>
            </a:pPr>
            <a:endParaRPr lang="es-ES" b="1" kern="0" dirty="0">
              <a:solidFill>
                <a:srgbClr val="6B472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5079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a:xfrm>
            <a:off x="1116210" y="384349"/>
            <a:ext cx="6911579" cy="1143000"/>
          </a:xfrm>
          <a:prstGeom prst="rect">
            <a:avLst/>
          </a:prstGeom>
        </p:spPr>
        <p:txBody>
          <a:bodyPr vert="horz" lIns="92075" tIns="46038" rIns="92075" bIns="46038" rtlCol="0" anchor="b">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sz="4000" b="1" i="0" u="none" strike="noStrike" kern="1200" cap="none" spc="0" normalizeH="0" baseline="0" noProof="0" dirty="0" smtClean="0">
                <a:ln>
                  <a:noFill/>
                </a:ln>
                <a:solidFill>
                  <a:srgbClr val="E67300"/>
                </a:solidFill>
                <a:effectLst/>
                <a:uLnTx/>
                <a:uFillTx/>
                <a:latin typeface="Arial" panose="020B0604020202020204" pitchFamily="34" charset="0"/>
                <a:cs typeface="Arial" panose="020B0604020202020204" pitchFamily="34" charset="0"/>
              </a:rPr>
              <a:t>Informar</a:t>
            </a:r>
            <a:endParaRPr kumimoji="0" lang="es-ES" sz="4000" b="1" i="0" u="none" strike="noStrike" kern="1200" cap="none" spc="0" normalizeH="0" baseline="0" noProof="0" dirty="0">
              <a:ln>
                <a:noFill/>
              </a:ln>
              <a:solidFill>
                <a:srgbClr val="E67300"/>
              </a:solidFill>
              <a:effectLst/>
              <a:uLnTx/>
              <a:uFillTx/>
              <a:latin typeface="Arial" panose="020B0604020202020204" pitchFamily="34" charset="0"/>
              <a:cs typeface="Arial" panose="020B0604020202020204" pitchFamily="34" charset="0"/>
            </a:endParaRPr>
          </a:p>
        </p:txBody>
      </p:sp>
      <p:sp>
        <p:nvSpPr>
          <p:cNvPr id="5" name="Rectangle 10"/>
          <p:cNvSpPr txBox="1">
            <a:spLocks noChangeArrowheads="1"/>
          </p:cNvSpPr>
          <p:nvPr/>
        </p:nvSpPr>
        <p:spPr>
          <a:xfrm>
            <a:off x="1303779" y="1942887"/>
            <a:ext cx="7201297" cy="3251200"/>
          </a:xfrm>
          <a:prstGeom prst="rect">
            <a:avLst/>
          </a:prstGeom>
        </p:spPr>
        <p:txBody>
          <a:bodyPr vert="horz" lIns="92075" tIns="46038" rIns="92075" bIns="4603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 sz="28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Los</a:t>
            </a:r>
            <a:r>
              <a:rPr kumimoji="0" lang="es-ES" sz="2800" b="0" i="0" u="none" strike="noStrike" kern="1200" cap="none" spc="0" normalizeH="0" noProof="0" dirty="0" smtClean="0">
                <a:ln>
                  <a:noFill/>
                </a:ln>
                <a:solidFill>
                  <a:srgbClr val="6B4723"/>
                </a:solidFill>
                <a:effectLst/>
                <a:uLnTx/>
                <a:uFillTx/>
                <a:latin typeface="Arial" panose="020B0604020202020204" pitchFamily="34" charset="0"/>
                <a:cs typeface="Arial" panose="020B0604020202020204" pitchFamily="34" charset="0"/>
              </a:rPr>
              <a:t> donantes esperan</a:t>
            </a:r>
            <a:r>
              <a:rPr kumimoji="0" lang="es-ES" sz="28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 </a:t>
            </a:r>
            <a:r>
              <a:rPr kumimoji="0" lang="es-ES" sz="28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cumplamos con nuestra misión, para eso nos ayudaron</a:t>
            </a:r>
            <a:r>
              <a:rPr kumimoji="0" lang="es-ES" sz="28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a:t>
            </a: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endParaRPr kumimoji="0" lang="es-ES" sz="105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 sz="28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Por </a:t>
            </a:r>
            <a:r>
              <a:rPr kumimoji="0" lang="es-ES" sz="28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tanto,</a:t>
            </a:r>
            <a:r>
              <a:rPr kumimoji="0" lang="es-ES" sz="2800" b="0" i="0" u="none" strike="noStrike" kern="1200" cap="none" spc="0" normalizeH="0" noProof="0" dirty="0" smtClean="0">
                <a:ln>
                  <a:noFill/>
                </a:ln>
                <a:solidFill>
                  <a:srgbClr val="6B4723"/>
                </a:solidFill>
                <a:effectLst/>
                <a:uLnTx/>
                <a:uFillTx/>
                <a:latin typeface="Arial" panose="020B0604020202020204" pitchFamily="34" charset="0"/>
                <a:cs typeface="Arial" panose="020B0604020202020204" pitchFamily="34" charset="0"/>
              </a:rPr>
              <a:t> </a:t>
            </a:r>
            <a:r>
              <a:rPr kumimoji="0" lang="es-ES" sz="28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hay </a:t>
            </a:r>
            <a:r>
              <a:rPr kumimoji="0" lang="es-ES" sz="28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rPr>
              <a:t>que informar qu</a:t>
            </a:r>
            <a:r>
              <a:rPr kumimoji="0" lang="es-ES" altLang="ja-JP" sz="2800" b="0" i="0" u="none" strike="noStrike" kern="1200" cap="none" spc="0" normalizeH="0" baseline="0" noProof="0" dirty="0">
                <a:ln>
                  <a:noFill/>
                </a:ln>
                <a:solidFill>
                  <a:srgbClr val="6B4723"/>
                </a:solidFill>
                <a:effectLst/>
                <a:uLnTx/>
                <a:uFillTx/>
                <a:latin typeface="Arial" panose="020B0604020202020204" pitchFamily="34" charset="0"/>
                <a:ea typeface="ＭＳ Ｐゴシック" panose="020B0600070205080204" pitchFamily="34" charset="-128"/>
                <a:cs typeface="Arial" panose="020B0604020202020204" pitchFamily="34" charset="0"/>
              </a:rPr>
              <a:t>é hacemos con los recursos que nos donaron</a:t>
            </a:r>
            <a:r>
              <a:rPr kumimoji="0" lang="es-ES" altLang="ja-JP" sz="2800" b="0" i="0" u="none" strike="noStrike" kern="1200" cap="none" spc="0" normalizeH="0" baseline="0" noProof="0" dirty="0" smtClean="0">
                <a:ln>
                  <a:noFill/>
                </a:ln>
                <a:solidFill>
                  <a:srgbClr val="6B4723"/>
                </a:solidFill>
                <a:effectLst/>
                <a:uLnTx/>
                <a:uFillTx/>
                <a:latin typeface="Arial" panose="020B0604020202020204" pitchFamily="34" charset="0"/>
                <a:ea typeface="ＭＳ Ｐゴシック" panose="020B0600070205080204" pitchFamily="34" charset="-128"/>
                <a:cs typeface="Arial" panose="020B0604020202020204" pitchFamily="34" charset="0"/>
              </a:rPr>
              <a:t>.</a:t>
            </a: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endParaRPr kumimoji="0" lang="es-ES" sz="105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
                <a:srgbClr val="E67300"/>
              </a:buClr>
              <a:buSzTx/>
              <a:buFontTx/>
              <a:buChar char="•"/>
              <a:tabLst/>
              <a:defRPr/>
            </a:pPr>
            <a:r>
              <a:rPr kumimoji="0" lang="es-ES" sz="2800" b="0" i="0" u="none" strike="noStrike" kern="1200" cap="none" spc="0" normalizeH="0" baseline="0" noProof="0" dirty="0" smtClean="0">
                <a:ln>
                  <a:noFill/>
                </a:ln>
                <a:solidFill>
                  <a:srgbClr val="6B4723"/>
                </a:solidFill>
                <a:effectLst/>
                <a:uLnTx/>
                <a:uFillTx/>
                <a:latin typeface="Arial" panose="020B0604020202020204" pitchFamily="34" charset="0"/>
                <a:cs typeface="Arial" panose="020B0604020202020204" pitchFamily="34" charset="0"/>
              </a:rPr>
              <a:t>Al informar</a:t>
            </a:r>
            <a:r>
              <a:rPr kumimoji="0" lang="es-ES" sz="2800" b="0" i="0" u="none" strike="noStrike" kern="1200" cap="none" spc="0" normalizeH="0" noProof="0" dirty="0" smtClean="0">
                <a:ln>
                  <a:noFill/>
                </a:ln>
                <a:solidFill>
                  <a:srgbClr val="6B4723"/>
                </a:solidFill>
                <a:effectLst/>
                <a:uLnTx/>
                <a:uFillTx/>
                <a:latin typeface="Arial" panose="020B0604020202020204" pitchFamily="34" charset="0"/>
                <a:cs typeface="Arial" panose="020B0604020202020204" pitchFamily="34" charset="0"/>
              </a:rPr>
              <a:t> se continua sensibilizado y ayuda a comprometer aún más.</a:t>
            </a:r>
            <a:endParaRPr kumimoji="0" lang="es-ES" sz="2800" b="0" i="0" u="none" strike="noStrike" kern="1200" cap="none" spc="0" normalizeH="0" baseline="0" noProof="0" dirty="0">
              <a:ln>
                <a:noFill/>
              </a:ln>
              <a:solidFill>
                <a:srgbClr val="6B472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944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922105" y="717158"/>
            <a:ext cx="7299789" cy="1143000"/>
          </a:xfrm>
        </p:spPr>
        <p:txBody>
          <a:bodyPr>
            <a:normAutofit fontScale="90000"/>
          </a:bodyPr>
          <a:lstStyle/>
          <a:p>
            <a:r>
              <a:rPr lang="es-ES" b="1" dirty="0" smtClean="0">
                <a:solidFill>
                  <a:srgbClr val="E67300"/>
                </a:solidFill>
                <a:latin typeface="Arial" panose="020B0604020202020204" pitchFamily="34" charset="0"/>
                <a:cs typeface="Arial" panose="020B0604020202020204" pitchFamily="34" charset="0"/>
              </a:rPr>
              <a:t>Responsabilidades de la oficina de recaudación</a:t>
            </a:r>
            <a:endParaRPr lang="es-ES" b="1" dirty="0">
              <a:solidFill>
                <a:srgbClr val="E67300"/>
              </a:solidFill>
              <a:latin typeface="Arial" panose="020B0604020202020204" pitchFamily="34" charset="0"/>
              <a:cs typeface="Arial" panose="020B0604020202020204" pitchFamily="34" charset="0"/>
            </a:endParaRPr>
          </a:p>
        </p:txBody>
      </p:sp>
      <p:sp>
        <p:nvSpPr>
          <p:cNvPr id="5" name="Marcador de contenido 2"/>
          <p:cNvSpPr>
            <a:spLocks noGrp="1"/>
          </p:cNvSpPr>
          <p:nvPr>
            <p:ph idx="1"/>
          </p:nvPr>
        </p:nvSpPr>
        <p:spPr>
          <a:xfrm>
            <a:off x="1684962" y="2434631"/>
            <a:ext cx="7253555" cy="3041496"/>
          </a:xfrm>
        </p:spPr>
        <p:txBody>
          <a:bodyPr>
            <a:normAutofit fontScale="92500" lnSpcReduction="10000"/>
          </a:bodyPr>
          <a:lstStyle/>
          <a:p>
            <a:pPr>
              <a:buClr>
                <a:srgbClr val="E67300"/>
              </a:buClr>
              <a:defRPr/>
            </a:pPr>
            <a:r>
              <a:rPr lang="es-ES_tradnl" sz="2800" dirty="0">
                <a:solidFill>
                  <a:srgbClr val="6B4723"/>
                </a:solidFill>
                <a:latin typeface="Arial" panose="020B0604020202020204" pitchFamily="34" charset="0"/>
                <a:cs typeface="Arial" panose="020B0604020202020204" pitchFamily="34" charset="0"/>
              </a:rPr>
              <a:t>Recaudación de </a:t>
            </a:r>
            <a:r>
              <a:rPr lang="es-ES_tradnl" sz="2800" dirty="0" smtClean="0">
                <a:solidFill>
                  <a:srgbClr val="6B4723"/>
                </a:solidFill>
                <a:latin typeface="Arial" panose="020B0604020202020204" pitchFamily="34" charset="0"/>
                <a:cs typeface="Arial" panose="020B0604020202020204" pitchFamily="34" charset="0"/>
              </a:rPr>
              <a:t>Fondos</a:t>
            </a:r>
          </a:p>
          <a:p>
            <a:pPr>
              <a:buClr>
                <a:srgbClr val="E67300"/>
              </a:buClr>
              <a:defRPr/>
            </a:pPr>
            <a:endParaRPr lang="es-ES_tradnl" sz="2800" dirty="0" smtClean="0">
              <a:solidFill>
                <a:srgbClr val="6B4723"/>
              </a:solidFill>
              <a:latin typeface="Arial" panose="020B0604020202020204" pitchFamily="34" charset="0"/>
              <a:cs typeface="Arial" panose="020B0604020202020204" pitchFamily="34" charset="0"/>
            </a:endParaRPr>
          </a:p>
          <a:p>
            <a:pPr>
              <a:buClr>
                <a:srgbClr val="E67300"/>
              </a:buClr>
              <a:defRPr/>
            </a:pPr>
            <a:r>
              <a:rPr lang="es-ES_tradnl" sz="2800" dirty="0">
                <a:solidFill>
                  <a:srgbClr val="6B4723"/>
                </a:solidFill>
                <a:latin typeface="Arial" panose="020B0604020202020204" pitchFamily="34" charset="0"/>
                <a:cs typeface="Arial" panose="020B0604020202020204" pitchFamily="34" charset="0"/>
              </a:rPr>
              <a:t>C</a:t>
            </a:r>
            <a:r>
              <a:rPr lang="es-ES_tradnl" sz="2800" dirty="0" smtClean="0">
                <a:solidFill>
                  <a:srgbClr val="6B4723"/>
                </a:solidFill>
                <a:latin typeface="Arial" panose="020B0604020202020204" pitchFamily="34" charset="0"/>
                <a:cs typeface="Arial" panose="020B0604020202020204" pitchFamily="34" charset="0"/>
              </a:rPr>
              <a:t>omunicación eficiente con </a:t>
            </a:r>
            <a:r>
              <a:rPr lang="es-ES_tradnl" sz="2800" dirty="0">
                <a:solidFill>
                  <a:srgbClr val="6B4723"/>
                </a:solidFill>
                <a:latin typeface="Arial" panose="020B0604020202020204" pitchFamily="34" charset="0"/>
                <a:cs typeface="Arial" panose="020B0604020202020204" pitchFamily="34" charset="0"/>
              </a:rPr>
              <a:t>los </a:t>
            </a:r>
            <a:r>
              <a:rPr lang="es-ES_tradnl" sz="2800" dirty="0" smtClean="0">
                <a:solidFill>
                  <a:srgbClr val="6B4723"/>
                </a:solidFill>
                <a:latin typeface="Arial" panose="020B0604020202020204" pitchFamily="34" charset="0"/>
                <a:cs typeface="Arial" panose="020B0604020202020204" pitchFamily="34" charset="0"/>
              </a:rPr>
              <a:t>diversos públicos (antes y después)</a:t>
            </a:r>
          </a:p>
          <a:p>
            <a:pPr>
              <a:buClr>
                <a:srgbClr val="E67300"/>
              </a:buClr>
              <a:defRPr/>
            </a:pPr>
            <a:endParaRPr lang="es-ES_tradnl" sz="2800" dirty="0" smtClean="0">
              <a:solidFill>
                <a:srgbClr val="6B4723"/>
              </a:solidFill>
              <a:latin typeface="Arial" panose="020B0604020202020204" pitchFamily="34" charset="0"/>
              <a:cs typeface="Arial" panose="020B0604020202020204" pitchFamily="34" charset="0"/>
            </a:endParaRPr>
          </a:p>
          <a:p>
            <a:pPr>
              <a:buClr>
                <a:srgbClr val="E67300"/>
              </a:buClr>
              <a:defRPr/>
            </a:pPr>
            <a:r>
              <a:rPr lang="es-ES_tradnl" sz="2800" dirty="0" smtClean="0">
                <a:solidFill>
                  <a:srgbClr val="6B4723"/>
                </a:solidFill>
                <a:latin typeface="Arial" panose="020B0604020202020204" pitchFamily="34" charset="0"/>
                <a:cs typeface="Arial" panose="020B0604020202020204" pitchFamily="34" charset="0"/>
              </a:rPr>
              <a:t>Vinculación con egresados, empresas, gobiernos fundaciones y otros públicos</a:t>
            </a:r>
            <a:endParaRPr lang="es-ES_tradnl" sz="2800" dirty="0">
              <a:solidFill>
                <a:srgbClr val="6B4723"/>
              </a:solidFill>
              <a:latin typeface="Arial" panose="020B0604020202020204" pitchFamily="34" charset="0"/>
              <a:cs typeface="Arial" panose="020B0604020202020204" pitchFamily="34" charset="0"/>
            </a:endParaRPr>
          </a:p>
          <a:p>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177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3615647" y="1222624"/>
            <a:ext cx="5322870" cy="3431569"/>
          </a:xfrm>
        </p:spPr>
        <p:txBody>
          <a:bodyPr>
            <a:normAutofit/>
          </a:bodyPr>
          <a:lstStyle/>
          <a:p>
            <a:pPr algn="l" eaLnBrk="1" hangingPunct="1">
              <a:defRPr/>
            </a:pPr>
            <a:r>
              <a:rPr lang="es-ES_tradnl" sz="4000" dirty="0" smtClean="0">
                <a:solidFill>
                  <a:srgbClr val="E67300"/>
                </a:solidFill>
                <a:latin typeface="Arial" charset="0"/>
                <a:cs typeface="+mj-cs"/>
              </a:rPr>
              <a:t>Donaciones en efectivo y propiedades como porcentaje del  Producto Interno </a:t>
            </a:r>
            <a:br>
              <a:rPr lang="es-ES_tradnl" sz="4000" dirty="0" smtClean="0">
                <a:solidFill>
                  <a:srgbClr val="E67300"/>
                </a:solidFill>
                <a:latin typeface="Arial" charset="0"/>
                <a:cs typeface="+mj-cs"/>
              </a:rPr>
            </a:br>
            <a:r>
              <a:rPr lang="es-ES_tradnl" sz="4000" dirty="0" smtClean="0">
                <a:solidFill>
                  <a:srgbClr val="E67300"/>
                </a:solidFill>
                <a:latin typeface="Arial" charset="0"/>
                <a:cs typeface="+mj-cs"/>
              </a:rPr>
              <a:t>Bruto</a:t>
            </a:r>
          </a:p>
        </p:txBody>
      </p:sp>
      <p:pic>
        <p:nvPicPr>
          <p:cNvPr id="7" name="Picture 3"/>
          <p:cNvPicPr>
            <a:picLocks noChangeAspect="1" noChangeArrowheads="1"/>
          </p:cNvPicPr>
          <p:nvPr/>
        </p:nvPicPr>
        <p:blipFill>
          <a:blip r:embed="rId2"/>
          <a:srcRect/>
          <a:stretch>
            <a:fillRect/>
          </a:stretch>
        </p:blipFill>
        <p:spPr>
          <a:xfrm>
            <a:off x="1142143" y="152400"/>
            <a:ext cx="2157413" cy="6229350"/>
          </a:xfrm>
          <a:prstGeom prst="rect">
            <a:avLst/>
          </a:prstGeom>
        </p:spPr>
      </p:pic>
      <p:sp>
        <p:nvSpPr>
          <p:cNvPr id="8" name="Rectangle 4"/>
          <p:cNvSpPr>
            <a:spLocks noChangeArrowheads="1"/>
          </p:cNvSpPr>
          <p:nvPr/>
        </p:nvSpPr>
        <p:spPr bwMode="auto">
          <a:xfrm>
            <a:off x="5594279" y="4764961"/>
            <a:ext cx="3344238"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square">
            <a:spAutoFit/>
          </a:bodyPr>
          <a:lstStyle/>
          <a:p>
            <a:pPr>
              <a:defRPr/>
            </a:pPr>
            <a:r>
              <a:rPr lang="es-MX" sz="1600" dirty="0">
                <a:solidFill>
                  <a:srgbClr val="6B4723"/>
                </a:solidFill>
                <a:latin typeface="Arial" charset="0"/>
                <a:cs typeface="+mn-cs"/>
              </a:rPr>
              <a:t>Fuente: Johns Hopkins </a:t>
            </a:r>
            <a:r>
              <a:rPr lang="es-MX" sz="1600" dirty="0" err="1">
                <a:solidFill>
                  <a:srgbClr val="6B4723"/>
                </a:solidFill>
                <a:latin typeface="Arial" charset="0"/>
                <a:cs typeface="+mn-cs"/>
              </a:rPr>
              <a:t>University</a:t>
            </a:r>
            <a:endParaRPr lang="es-MX" sz="1600" dirty="0">
              <a:solidFill>
                <a:srgbClr val="6B4723"/>
              </a:solidFill>
              <a:latin typeface="Arial" charset="0"/>
              <a:cs typeface="+mn-cs"/>
            </a:endParaRPr>
          </a:p>
          <a:p>
            <a:pPr>
              <a:defRPr/>
            </a:pPr>
            <a:r>
              <a:rPr lang="es-MX" sz="1600" dirty="0" err="1">
                <a:solidFill>
                  <a:srgbClr val="6B4723"/>
                </a:solidFill>
                <a:latin typeface="Arial" charset="0"/>
                <a:cs typeface="+mn-cs"/>
              </a:rPr>
              <a:t>Comparative</a:t>
            </a:r>
            <a:r>
              <a:rPr lang="es-MX" sz="1600" dirty="0">
                <a:solidFill>
                  <a:srgbClr val="6B4723"/>
                </a:solidFill>
                <a:latin typeface="Arial" charset="0"/>
                <a:cs typeface="+mn-cs"/>
              </a:rPr>
              <a:t> </a:t>
            </a:r>
            <a:r>
              <a:rPr lang="es-MX" sz="1600" dirty="0" err="1">
                <a:solidFill>
                  <a:srgbClr val="6B4723"/>
                </a:solidFill>
                <a:latin typeface="Arial" charset="0"/>
                <a:cs typeface="+mn-cs"/>
              </a:rPr>
              <a:t>Nonprofit</a:t>
            </a:r>
            <a:r>
              <a:rPr lang="es-MX" sz="1600" dirty="0">
                <a:solidFill>
                  <a:srgbClr val="6B4723"/>
                </a:solidFill>
                <a:latin typeface="Arial" charset="0"/>
                <a:cs typeface="+mn-cs"/>
              </a:rPr>
              <a:t> Sector</a:t>
            </a:r>
            <a:endParaRPr lang="es-ES" sz="1600" dirty="0">
              <a:solidFill>
                <a:srgbClr val="6B4723"/>
              </a:solidFill>
              <a:latin typeface="Arial" charset="0"/>
              <a:cs typeface="+mn-cs"/>
            </a:endParaRPr>
          </a:p>
        </p:txBody>
      </p:sp>
    </p:spTree>
    <p:extLst>
      <p:ext uri="{BB962C8B-B14F-4D97-AF65-F5344CB8AC3E}">
        <p14:creationId xmlns:p14="http://schemas.microsoft.com/office/powerpoint/2010/main" val="37910272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343346" y="397928"/>
            <a:ext cx="6457308" cy="1143000"/>
          </a:xfrm>
        </p:spPr>
        <p:txBody>
          <a:bodyPr>
            <a:normAutofit fontScale="90000"/>
          </a:bodyPr>
          <a:lstStyle/>
          <a:p>
            <a:r>
              <a:rPr lang="es-ES" b="1" dirty="0" smtClean="0">
                <a:solidFill>
                  <a:srgbClr val="E67300"/>
                </a:solidFill>
                <a:latin typeface="Arial" panose="020B0604020202020204" pitchFamily="34" charset="0"/>
                <a:cs typeface="Arial" panose="020B0604020202020204" pitchFamily="34" charset="0"/>
              </a:rPr>
              <a:t>Áreas en la Recaudación de Fondos</a:t>
            </a:r>
            <a:endParaRPr lang="es-ES" b="1" dirty="0">
              <a:solidFill>
                <a:srgbClr val="E67300"/>
              </a:solidFill>
              <a:latin typeface="Arial" panose="020B0604020202020204" pitchFamily="34" charset="0"/>
              <a:cs typeface="Arial" panose="020B0604020202020204" pitchFamily="34" charset="0"/>
            </a:endParaRPr>
          </a:p>
        </p:txBody>
      </p:sp>
      <p:sp>
        <p:nvSpPr>
          <p:cNvPr id="5" name="Marcador de contenido 2"/>
          <p:cNvSpPr>
            <a:spLocks noGrp="1"/>
          </p:cNvSpPr>
          <p:nvPr>
            <p:ph idx="1"/>
          </p:nvPr>
        </p:nvSpPr>
        <p:spPr>
          <a:xfrm>
            <a:off x="929811" y="1744038"/>
            <a:ext cx="8229600" cy="4525963"/>
          </a:xfrm>
        </p:spPr>
        <p:txBody>
          <a:bodyPr>
            <a:noAutofit/>
          </a:bodyPr>
          <a:lstStyle/>
          <a:p>
            <a:pPr>
              <a:buClr>
                <a:srgbClr val="E67300"/>
              </a:buClr>
            </a:pPr>
            <a:r>
              <a:rPr lang="es-ES" sz="2600" dirty="0" smtClean="0">
                <a:solidFill>
                  <a:srgbClr val="6B4723"/>
                </a:solidFill>
                <a:latin typeface="Arial" panose="020B0604020202020204" pitchFamily="34" charset="0"/>
                <a:cs typeface="Arial" panose="020B0604020202020204" pitchFamily="34" charset="0"/>
              </a:rPr>
              <a:t>Dirección</a:t>
            </a:r>
          </a:p>
          <a:p>
            <a:pPr>
              <a:buClr>
                <a:srgbClr val="E67300"/>
              </a:buClr>
            </a:pPr>
            <a:r>
              <a:rPr lang="es-ES" sz="2600" dirty="0">
                <a:solidFill>
                  <a:srgbClr val="6B4723"/>
                </a:solidFill>
                <a:latin typeface="Arial" panose="020B0604020202020204" pitchFamily="34" charset="0"/>
                <a:cs typeface="Arial" panose="020B0604020202020204" pitchFamily="34" charset="0"/>
              </a:rPr>
              <a:t>E</a:t>
            </a:r>
            <a:r>
              <a:rPr lang="es-ES" sz="2600" dirty="0" smtClean="0">
                <a:solidFill>
                  <a:srgbClr val="6B4723"/>
                </a:solidFill>
                <a:latin typeface="Arial" panose="020B0604020202020204" pitchFamily="34" charset="0"/>
                <a:cs typeface="Arial" panose="020B0604020202020204" pitchFamily="34" charset="0"/>
              </a:rPr>
              <a:t>jecutivos de recaudación (por personas o públicos; por proyectos o fondos)</a:t>
            </a:r>
          </a:p>
          <a:p>
            <a:pPr>
              <a:buClr>
                <a:srgbClr val="E67300"/>
              </a:buClr>
            </a:pPr>
            <a:r>
              <a:rPr lang="es-ES" sz="2600" dirty="0" smtClean="0">
                <a:solidFill>
                  <a:srgbClr val="6B4723"/>
                </a:solidFill>
                <a:latin typeface="Arial" panose="020B0604020202020204" pitchFamily="34" charset="0"/>
                <a:cs typeface="Arial" panose="020B0604020202020204" pitchFamily="34" charset="0"/>
              </a:rPr>
              <a:t>Tele recaudación</a:t>
            </a:r>
          </a:p>
          <a:p>
            <a:pPr>
              <a:buClr>
                <a:srgbClr val="E67300"/>
              </a:buClr>
            </a:pPr>
            <a:r>
              <a:rPr lang="es-ES" sz="2600" dirty="0" smtClean="0">
                <a:solidFill>
                  <a:srgbClr val="6B4723"/>
                </a:solidFill>
                <a:latin typeface="Arial" panose="020B0604020202020204" pitchFamily="34" charset="0"/>
                <a:cs typeface="Arial" panose="020B0604020202020204" pitchFamily="34" charset="0"/>
              </a:rPr>
              <a:t>Comunicación (tradicional y digital)</a:t>
            </a:r>
          </a:p>
          <a:p>
            <a:pPr>
              <a:buClr>
                <a:srgbClr val="E67300"/>
              </a:buClr>
            </a:pPr>
            <a:r>
              <a:rPr lang="es-ES" sz="2600" dirty="0" smtClean="0">
                <a:solidFill>
                  <a:srgbClr val="6B4723"/>
                </a:solidFill>
                <a:latin typeface="Arial" panose="020B0604020202020204" pitchFamily="34" charset="0"/>
                <a:cs typeface="Arial" panose="020B0604020202020204" pitchFamily="34" charset="0"/>
              </a:rPr>
              <a:t>Atención a donantes</a:t>
            </a:r>
          </a:p>
          <a:p>
            <a:pPr>
              <a:buClr>
                <a:srgbClr val="E67300"/>
              </a:buClr>
            </a:pPr>
            <a:r>
              <a:rPr lang="es-ES" sz="2600" dirty="0" smtClean="0">
                <a:solidFill>
                  <a:srgbClr val="6B4723"/>
                </a:solidFill>
                <a:latin typeface="Arial" panose="020B0604020202020204" pitchFamily="34" charset="0"/>
                <a:cs typeface="Arial" panose="020B0604020202020204" pitchFamily="34" charset="0"/>
              </a:rPr>
              <a:t>Cobranza y legal</a:t>
            </a:r>
          </a:p>
          <a:p>
            <a:pPr>
              <a:buClr>
                <a:srgbClr val="E67300"/>
              </a:buClr>
            </a:pPr>
            <a:r>
              <a:rPr lang="es-ES" sz="2600" dirty="0" smtClean="0">
                <a:solidFill>
                  <a:srgbClr val="6B4723"/>
                </a:solidFill>
                <a:latin typeface="Arial" panose="020B0604020202020204" pitchFamily="34" charset="0"/>
                <a:cs typeface="Arial" panose="020B0604020202020204" pitchFamily="34" charset="0"/>
              </a:rPr>
              <a:t>Administración de la memoria institucional</a:t>
            </a:r>
          </a:p>
          <a:p>
            <a:pPr>
              <a:buClr>
                <a:srgbClr val="E67300"/>
              </a:buClr>
            </a:pPr>
            <a:r>
              <a:rPr lang="es-ES" sz="2600" dirty="0">
                <a:solidFill>
                  <a:srgbClr val="6B4723"/>
                </a:solidFill>
                <a:latin typeface="Arial" panose="020B0604020202020204" pitchFamily="34" charset="0"/>
                <a:cs typeface="Arial" panose="020B0604020202020204" pitchFamily="34" charset="0"/>
              </a:rPr>
              <a:t>P</a:t>
            </a:r>
            <a:r>
              <a:rPr lang="es-ES" sz="2600" dirty="0" smtClean="0">
                <a:solidFill>
                  <a:srgbClr val="6B4723"/>
                </a:solidFill>
                <a:latin typeface="Arial" panose="020B0604020202020204" pitchFamily="34" charset="0"/>
                <a:cs typeface="Arial" panose="020B0604020202020204" pitchFamily="34" charset="0"/>
              </a:rPr>
              <a:t>rospectación</a:t>
            </a:r>
            <a:endParaRPr lang="es-ES" sz="2600" dirty="0">
              <a:solidFill>
                <a:srgbClr val="6B4723"/>
              </a:solidFill>
              <a:latin typeface="Arial" panose="020B0604020202020204" pitchFamily="34" charset="0"/>
              <a:cs typeface="Arial" panose="020B0604020202020204" pitchFamily="34" charset="0"/>
            </a:endParaRPr>
          </a:p>
          <a:p>
            <a:pPr marL="0" indent="0">
              <a:buClr>
                <a:srgbClr val="E67300"/>
              </a:buClr>
              <a:buNone/>
            </a:pPr>
            <a:endParaRPr lang="es-ES" sz="2600" dirty="0">
              <a:solidFill>
                <a:srgbClr val="6B472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6611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500670"/>
            <a:ext cx="8229600" cy="1143000"/>
          </a:xfrm>
        </p:spPr>
        <p:txBody>
          <a:bodyPr>
            <a:normAutofit/>
          </a:bodyPr>
          <a:lstStyle/>
          <a:p>
            <a:r>
              <a:rPr lang="es-ES" sz="4000" b="1" dirty="0" smtClean="0">
                <a:solidFill>
                  <a:srgbClr val="E67300"/>
                </a:solidFill>
                <a:latin typeface="Arial" panose="020B0604020202020204" pitchFamily="34" charset="0"/>
                <a:cs typeface="Arial" panose="020B0604020202020204" pitchFamily="34" charset="0"/>
              </a:rPr>
              <a:t>CASE</a:t>
            </a:r>
            <a:endParaRPr lang="es-ES" sz="4000" b="1" dirty="0">
              <a:solidFill>
                <a:srgbClr val="E67300"/>
              </a:solidFill>
              <a:latin typeface="Arial" panose="020B0604020202020204" pitchFamily="34" charset="0"/>
              <a:cs typeface="Arial" panose="020B0604020202020204" pitchFamily="34" charset="0"/>
            </a:endParaRPr>
          </a:p>
        </p:txBody>
      </p:sp>
      <p:sp>
        <p:nvSpPr>
          <p:cNvPr id="5" name="Marcador de contenido 2"/>
          <p:cNvSpPr>
            <a:spLocks noGrp="1"/>
          </p:cNvSpPr>
          <p:nvPr>
            <p:ph idx="1"/>
          </p:nvPr>
        </p:nvSpPr>
        <p:spPr>
          <a:xfrm>
            <a:off x="642135" y="1733764"/>
            <a:ext cx="8229600" cy="4525963"/>
          </a:xfrm>
        </p:spPr>
        <p:txBody>
          <a:bodyPr>
            <a:normAutofit/>
          </a:bodyPr>
          <a:lstStyle/>
          <a:p>
            <a:pPr>
              <a:buClr>
                <a:srgbClr val="E67300"/>
              </a:buClr>
            </a:pPr>
            <a:r>
              <a:rPr lang="es-ES" sz="2600" b="1" dirty="0" smtClean="0">
                <a:solidFill>
                  <a:srgbClr val="6B4723"/>
                </a:solidFill>
                <a:latin typeface="Arial" panose="020B0604020202020204" pitchFamily="34" charset="0"/>
                <a:cs typeface="Arial" panose="020B0604020202020204" pitchFamily="34" charset="0"/>
              </a:rPr>
              <a:t>CASE, Council for Advancement and Support of Education</a:t>
            </a:r>
            <a:r>
              <a:rPr lang="es-ES" sz="2600" dirty="0" smtClean="0">
                <a:solidFill>
                  <a:srgbClr val="6B4723"/>
                </a:solidFill>
                <a:latin typeface="Arial" panose="020B0604020202020204" pitchFamily="34" charset="0"/>
                <a:cs typeface="Arial" panose="020B0604020202020204" pitchFamily="34" charset="0"/>
              </a:rPr>
              <a:t>, es la asociación de instituciones de educación más grande del mundo</a:t>
            </a:r>
            <a:r>
              <a:rPr lang="es-ES" sz="2600" dirty="0">
                <a:solidFill>
                  <a:srgbClr val="6B4723"/>
                </a:solidFill>
                <a:latin typeface="Arial" panose="020B0604020202020204" pitchFamily="34" charset="0"/>
                <a:cs typeface="Arial" panose="020B0604020202020204" pitchFamily="34" charset="0"/>
              </a:rPr>
              <a:t> </a:t>
            </a:r>
            <a:r>
              <a:rPr lang="es-ES" sz="2600" dirty="0" smtClean="0">
                <a:solidFill>
                  <a:srgbClr val="6B4723"/>
                </a:solidFill>
                <a:latin typeface="Arial" panose="020B0604020202020204" pitchFamily="34" charset="0"/>
                <a:cs typeface="Arial" panose="020B0604020202020204" pitchFamily="34" charset="0"/>
              </a:rPr>
              <a:t>(3,682 miembros en 80 países).</a:t>
            </a:r>
          </a:p>
          <a:p>
            <a:pPr>
              <a:buClr>
                <a:srgbClr val="E67300"/>
              </a:buClr>
            </a:pPr>
            <a:r>
              <a:rPr lang="es-ES" sz="2600" dirty="0" smtClean="0">
                <a:solidFill>
                  <a:srgbClr val="6B4723"/>
                </a:solidFill>
                <a:latin typeface="Arial" panose="020B0604020202020204" pitchFamily="34" charset="0"/>
                <a:cs typeface="Arial" panose="020B0604020202020204" pitchFamily="34" charset="0"/>
              </a:rPr>
              <a:t>Se especializa en capacitar y relacionar a expertos en recaudación de fondos, vinculación con egresados y comunicaciones en las instituciones de educación superior.</a:t>
            </a:r>
          </a:p>
          <a:p>
            <a:pPr>
              <a:buClr>
                <a:srgbClr val="E67300"/>
              </a:buClr>
            </a:pPr>
            <a:r>
              <a:rPr lang="es-ES" sz="2600" dirty="0" smtClean="0">
                <a:solidFill>
                  <a:srgbClr val="6B4723"/>
                </a:solidFill>
                <a:latin typeface="Arial" panose="020B0604020202020204" pitchFamily="34" charset="0"/>
                <a:cs typeface="Arial" panose="020B0604020202020204" pitchFamily="34" charset="0"/>
              </a:rPr>
              <a:t>Existe una oficina para México y Latinoamérica.</a:t>
            </a:r>
          </a:p>
          <a:p>
            <a:pPr>
              <a:buClr>
                <a:srgbClr val="E67300"/>
              </a:buClr>
            </a:pPr>
            <a:r>
              <a:rPr lang="es-ES" sz="2600" dirty="0" smtClean="0">
                <a:solidFill>
                  <a:srgbClr val="6B4723"/>
                </a:solidFill>
                <a:latin typeface="Arial" panose="020B0604020202020204" pitchFamily="34" charset="0"/>
                <a:cs typeface="Arial" panose="020B0604020202020204" pitchFamily="34" charset="0"/>
              </a:rPr>
              <a:t>www.case.org</a:t>
            </a:r>
            <a:endParaRPr lang="es-ES" sz="2600" dirty="0">
              <a:solidFill>
                <a:srgbClr val="6B472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8601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contenido 2"/>
          <p:cNvSpPr>
            <a:spLocks noGrp="1"/>
          </p:cNvSpPr>
          <p:nvPr>
            <p:ph idx="1"/>
          </p:nvPr>
        </p:nvSpPr>
        <p:spPr>
          <a:xfrm>
            <a:off x="457200" y="1600200"/>
            <a:ext cx="8229600" cy="4525963"/>
          </a:xfrm>
        </p:spPr>
        <p:txBody>
          <a:bodyPr/>
          <a:lstStyle/>
          <a:p>
            <a:pPr marL="0" indent="0" algn="ctr">
              <a:buNone/>
            </a:pPr>
            <a:r>
              <a:rPr lang="es-ES" sz="4400" b="1" dirty="0" smtClean="0">
                <a:solidFill>
                  <a:srgbClr val="E67300"/>
                </a:solidFill>
              </a:rPr>
              <a:t>¡Muchas gracias!</a:t>
            </a:r>
          </a:p>
          <a:p>
            <a:pPr marL="0" indent="0" algn="ctr">
              <a:buNone/>
            </a:pPr>
            <a:endParaRPr lang="es-ES" dirty="0"/>
          </a:p>
          <a:p>
            <a:pPr marL="0" indent="0" algn="ctr">
              <a:buNone/>
            </a:pPr>
            <a:r>
              <a:rPr lang="es-ES" dirty="0" smtClean="0">
                <a:hlinkClick r:id="rId2"/>
              </a:rPr>
              <a:t>gcampos@anahuac.mx</a:t>
            </a:r>
            <a:endParaRPr lang="es-ES" dirty="0" smtClean="0"/>
          </a:p>
          <a:p>
            <a:pPr marL="0" indent="0" algn="ctr">
              <a:buNone/>
            </a:pPr>
            <a:endParaRPr lang="es-ES" dirty="0" smtClean="0"/>
          </a:p>
          <a:p>
            <a:pPr marL="0" indent="0" algn="ctr">
              <a:buNone/>
            </a:pPr>
            <a:r>
              <a:rPr lang="es-ES" dirty="0" smtClean="0">
                <a:solidFill>
                  <a:srgbClr val="E67300"/>
                </a:solidFill>
              </a:rPr>
              <a:t>@GermanCV</a:t>
            </a:r>
          </a:p>
          <a:p>
            <a:pPr marL="0" indent="0">
              <a:buNone/>
            </a:pPr>
            <a:endParaRPr lang="es-ES" dirty="0"/>
          </a:p>
          <a:p>
            <a:pPr marL="0" indent="0">
              <a:buNone/>
            </a:pPr>
            <a:endParaRPr lang="es-ES" dirty="0"/>
          </a:p>
        </p:txBody>
      </p:sp>
    </p:spTree>
    <p:extLst>
      <p:ext uri="{BB962C8B-B14F-4D97-AF65-F5344CB8AC3E}">
        <p14:creationId xmlns:p14="http://schemas.microsoft.com/office/powerpoint/2010/main" val="26976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p:cNvSpPr>
          <p:nvPr/>
        </p:nvSpPr>
        <p:spPr bwMode="auto">
          <a:xfrm>
            <a:off x="277401" y="485455"/>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r" eaLnBrk="1" hangingPunct="1">
              <a:lnSpc>
                <a:spcPct val="50000"/>
              </a:lnSpc>
              <a:defRPr/>
            </a:pPr>
            <a:r>
              <a:rPr lang="es-ES" sz="3800" b="1" dirty="0">
                <a:solidFill>
                  <a:srgbClr val="E67300"/>
                </a:solidFill>
                <a:latin typeface="Arial" panose="020B0604020202020204" pitchFamily="34" charset="0"/>
                <a:cs typeface="Arial" panose="020B0604020202020204" pitchFamily="34" charset="0"/>
              </a:rPr>
              <a:t>Crecimiento de los </a:t>
            </a:r>
            <a:r>
              <a:rPr lang="es-ES" sz="3800" b="1" dirty="0" smtClean="0">
                <a:solidFill>
                  <a:srgbClr val="E67300"/>
                </a:solidFill>
                <a:latin typeface="Arial" panose="020B0604020202020204" pitchFamily="34" charset="0"/>
                <a:cs typeface="Arial" panose="020B0604020202020204" pitchFamily="34" charset="0"/>
              </a:rPr>
              <a:t>donativos</a:t>
            </a:r>
          </a:p>
          <a:p>
            <a:pPr algn="r" eaLnBrk="1" hangingPunct="1">
              <a:lnSpc>
                <a:spcPct val="50000"/>
              </a:lnSpc>
              <a:defRPr/>
            </a:pPr>
            <a:endParaRPr lang="es-ES" sz="3800" b="1" dirty="0">
              <a:solidFill>
                <a:srgbClr val="E67300"/>
              </a:solidFill>
              <a:latin typeface="Arial" panose="020B0604020202020204" pitchFamily="34" charset="0"/>
              <a:cs typeface="Arial" panose="020B0604020202020204" pitchFamily="34" charset="0"/>
            </a:endParaRPr>
          </a:p>
          <a:p>
            <a:pPr algn="r" eaLnBrk="1" hangingPunct="1">
              <a:lnSpc>
                <a:spcPct val="90000"/>
              </a:lnSpc>
              <a:defRPr/>
            </a:pPr>
            <a:r>
              <a:rPr lang="es-ES" sz="3800" b="1" dirty="0">
                <a:solidFill>
                  <a:srgbClr val="E67300"/>
                </a:solidFill>
                <a:latin typeface="Arial" panose="020B0604020202020204" pitchFamily="34" charset="0"/>
                <a:cs typeface="Arial" panose="020B0604020202020204" pitchFamily="34" charset="0"/>
              </a:rPr>
              <a:t>e</a:t>
            </a:r>
            <a:r>
              <a:rPr lang="es-ES" sz="3800" b="1" dirty="0" smtClean="0">
                <a:solidFill>
                  <a:srgbClr val="E67300"/>
                </a:solidFill>
                <a:latin typeface="Arial" panose="020B0604020202020204" pitchFamily="34" charset="0"/>
                <a:cs typeface="Arial" panose="020B0604020202020204" pitchFamily="34" charset="0"/>
              </a:rPr>
              <a:t>n los Estados Unidos</a:t>
            </a:r>
            <a:endParaRPr lang="en-US" sz="3800" b="1" dirty="0">
              <a:solidFill>
                <a:srgbClr val="E67300"/>
              </a:solidFill>
              <a:latin typeface="Arial" panose="020B0604020202020204" pitchFamily="34" charset="0"/>
              <a:cs typeface="Arial" panose="020B0604020202020204" pitchFamily="34" charset="0"/>
            </a:endParaRPr>
          </a:p>
        </p:txBody>
      </p:sp>
      <p:pic>
        <p:nvPicPr>
          <p:cNvPr id="4" name="Picture 11" descr="donativ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185" y="1917709"/>
            <a:ext cx="7884845" cy="45313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811616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457200" y="531492"/>
            <a:ext cx="8229600" cy="1143000"/>
          </a:xfrm>
        </p:spPr>
        <p:txBody>
          <a:bodyPr lIns="92075" tIns="46038" rIns="92075" bIns="46038" anchor="b">
            <a:noAutofit/>
          </a:bodyPr>
          <a:lstStyle/>
          <a:p>
            <a:pPr>
              <a:defRPr/>
            </a:pPr>
            <a:r>
              <a:rPr lang="es-ES_tradnl" sz="3800" b="1" dirty="0" smtClean="0">
                <a:solidFill>
                  <a:srgbClr val="E67300"/>
                </a:solidFill>
                <a:latin typeface="Arial" charset="0"/>
                <a:cs typeface="+mj-cs"/>
              </a:rPr>
              <a:t>Los recursos financieros:</a:t>
            </a:r>
            <a:br>
              <a:rPr lang="es-ES_tradnl" sz="3800" b="1" dirty="0" smtClean="0">
                <a:solidFill>
                  <a:srgbClr val="E67300"/>
                </a:solidFill>
                <a:latin typeface="Arial" charset="0"/>
                <a:cs typeface="+mj-cs"/>
              </a:rPr>
            </a:br>
            <a:r>
              <a:rPr lang="es-ES_tradnl" sz="3800" b="1" dirty="0" smtClean="0">
                <a:solidFill>
                  <a:srgbClr val="E67300"/>
                </a:solidFill>
                <a:latin typeface="Arial" charset="0"/>
                <a:cs typeface="+mj-cs"/>
              </a:rPr>
              <a:t>Una necesidad</a:t>
            </a:r>
          </a:p>
        </p:txBody>
      </p:sp>
      <p:sp>
        <p:nvSpPr>
          <p:cNvPr id="7" name="Rectangle 5"/>
          <p:cNvSpPr txBox="1">
            <a:spLocks noChangeArrowheads="1"/>
          </p:cNvSpPr>
          <p:nvPr/>
        </p:nvSpPr>
        <p:spPr>
          <a:xfrm>
            <a:off x="914400" y="2055902"/>
            <a:ext cx="7772400" cy="4114800"/>
          </a:xfrm>
          <a:prstGeom prst="rect">
            <a:avLst/>
          </a:prstGeom>
        </p:spPr>
        <p:txBody>
          <a:bodyPr vert="horz" lIns="92075" tIns="46038" rIns="92075" bIns="46038"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buClr>
                <a:srgbClr val="E67300"/>
              </a:buClr>
              <a:defRPr/>
            </a:pPr>
            <a:r>
              <a:rPr lang="es-ES_tradnl" sz="2800" dirty="0" smtClean="0">
                <a:solidFill>
                  <a:srgbClr val="6B4723"/>
                </a:solidFill>
                <a:latin typeface="Arial" charset="0"/>
                <a:ea typeface="ＭＳ Ｐゴシック" charset="0"/>
              </a:rPr>
              <a:t>Para cumplir con su misión las instituciones de educaci</a:t>
            </a:r>
            <a:r>
              <a:rPr lang="es-ES_tradnl" altLang="ja-JP" sz="2800" dirty="0" smtClean="0">
                <a:solidFill>
                  <a:srgbClr val="6B4723"/>
                </a:solidFill>
                <a:latin typeface="Arial" charset="0"/>
                <a:ea typeface="ＭＳ Ｐゴシック" charset="0"/>
              </a:rPr>
              <a:t>ón superior</a:t>
            </a:r>
            <a:r>
              <a:rPr lang="es-ES_tradnl" sz="2800" dirty="0" smtClean="0">
                <a:solidFill>
                  <a:srgbClr val="6B4723"/>
                </a:solidFill>
                <a:latin typeface="Arial" charset="0"/>
                <a:ea typeface="ＭＳ Ｐゴシック" charset="0"/>
              </a:rPr>
              <a:t> requieren de recursos financieros ($).</a:t>
            </a:r>
          </a:p>
          <a:p>
            <a:pPr>
              <a:lnSpc>
                <a:spcPct val="80000"/>
              </a:lnSpc>
              <a:buClr>
                <a:srgbClr val="E67300"/>
              </a:buClr>
              <a:defRPr/>
            </a:pPr>
            <a:endParaRPr lang="es-ES_tradnl" sz="1200" dirty="0" smtClean="0">
              <a:solidFill>
                <a:srgbClr val="6B4723"/>
              </a:solidFill>
              <a:latin typeface="Arial" charset="0"/>
              <a:ea typeface="ＭＳ Ｐゴシック" charset="0"/>
            </a:endParaRPr>
          </a:p>
          <a:p>
            <a:pPr>
              <a:lnSpc>
                <a:spcPct val="80000"/>
              </a:lnSpc>
              <a:buClr>
                <a:srgbClr val="E67300"/>
              </a:buClr>
              <a:defRPr/>
            </a:pPr>
            <a:r>
              <a:rPr lang="es-ES_tradnl" sz="2800" dirty="0" smtClean="0">
                <a:solidFill>
                  <a:srgbClr val="6B4723"/>
                </a:solidFill>
                <a:latin typeface="Arial" charset="0"/>
                <a:ea typeface="ＭＳ Ｐゴシック" charset="0"/>
              </a:rPr>
              <a:t>Los obtienen de la sociedad:</a:t>
            </a:r>
            <a:endParaRPr lang="es-ES_tradnl" sz="3000" dirty="0" smtClean="0">
              <a:solidFill>
                <a:srgbClr val="6B4723"/>
              </a:solidFill>
              <a:latin typeface="Arial" charset="0"/>
              <a:ea typeface="ＭＳ Ｐゴシック" charset="0"/>
            </a:endParaRPr>
          </a:p>
          <a:p>
            <a:pPr lvl="4">
              <a:lnSpc>
                <a:spcPct val="80000"/>
              </a:lnSpc>
              <a:buClr>
                <a:srgbClr val="E67300"/>
              </a:buClr>
              <a:buFontTx/>
              <a:buChar char="•"/>
              <a:defRPr/>
            </a:pPr>
            <a:endParaRPr lang="es-ES_tradnl" dirty="0" smtClean="0">
              <a:solidFill>
                <a:srgbClr val="6B4723"/>
              </a:solidFill>
              <a:latin typeface="Arial" charset="0"/>
              <a:ea typeface="ＭＳ Ｐゴシック" charset="0"/>
            </a:endParaRPr>
          </a:p>
          <a:p>
            <a:pPr lvl="4">
              <a:lnSpc>
                <a:spcPct val="80000"/>
              </a:lnSpc>
              <a:buClr>
                <a:srgbClr val="E67300"/>
              </a:buClr>
              <a:buFontTx/>
              <a:buChar char="•"/>
              <a:defRPr/>
            </a:pPr>
            <a:endParaRPr lang="es-ES_tradnl" dirty="0" smtClean="0">
              <a:solidFill>
                <a:srgbClr val="6B4723"/>
              </a:solidFill>
              <a:latin typeface="Arial" charset="0"/>
              <a:ea typeface="ＭＳ Ｐゴシック" charset="0"/>
            </a:endParaRPr>
          </a:p>
          <a:p>
            <a:pPr lvl="4">
              <a:lnSpc>
                <a:spcPct val="80000"/>
              </a:lnSpc>
              <a:buClr>
                <a:srgbClr val="E67300"/>
              </a:buClr>
              <a:buFontTx/>
              <a:buChar char="•"/>
              <a:defRPr/>
            </a:pPr>
            <a:r>
              <a:rPr lang="es-ES_tradnl" dirty="0">
                <a:solidFill>
                  <a:srgbClr val="6B4723"/>
                </a:solidFill>
                <a:latin typeface="Arial" charset="0"/>
                <a:ea typeface="ＭＳ Ｐゴシック" charset="0"/>
              </a:rPr>
              <a:t>Gobiernos</a:t>
            </a:r>
          </a:p>
          <a:p>
            <a:pPr lvl="4">
              <a:lnSpc>
                <a:spcPct val="80000"/>
              </a:lnSpc>
              <a:buClr>
                <a:srgbClr val="E67300"/>
              </a:buClr>
              <a:buFontTx/>
              <a:buChar char="•"/>
              <a:defRPr/>
            </a:pPr>
            <a:r>
              <a:rPr lang="es-ES_tradnl" dirty="0">
                <a:solidFill>
                  <a:srgbClr val="6B4723"/>
                </a:solidFill>
                <a:latin typeface="Arial" charset="0"/>
                <a:ea typeface="ＭＳ Ｐゴシック" charset="0"/>
              </a:rPr>
              <a:t>Instituciones</a:t>
            </a:r>
          </a:p>
          <a:p>
            <a:pPr lvl="4">
              <a:lnSpc>
                <a:spcPct val="80000"/>
              </a:lnSpc>
              <a:buClr>
                <a:srgbClr val="E67300"/>
              </a:buClr>
              <a:buFontTx/>
              <a:buChar char="•"/>
              <a:defRPr/>
            </a:pPr>
            <a:r>
              <a:rPr lang="es-ES_tradnl" dirty="0" smtClean="0">
                <a:solidFill>
                  <a:srgbClr val="6B4723"/>
                </a:solidFill>
                <a:latin typeface="Arial" charset="0"/>
                <a:ea typeface="ＭＳ Ｐゴシック" charset="0"/>
              </a:rPr>
              <a:t>Bienhechores</a:t>
            </a:r>
          </a:p>
          <a:p>
            <a:pPr lvl="4">
              <a:lnSpc>
                <a:spcPct val="80000"/>
              </a:lnSpc>
              <a:buClr>
                <a:srgbClr val="E67300"/>
              </a:buClr>
              <a:buFontTx/>
              <a:buChar char="•"/>
              <a:defRPr/>
            </a:pPr>
            <a:r>
              <a:rPr lang="es-ES_tradnl" dirty="0" smtClean="0">
                <a:solidFill>
                  <a:srgbClr val="6B4723"/>
                </a:solidFill>
                <a:latin typeface="Arial" charset="0"/>
                <a:ea typeface="ＭＳ Ｐゴシック" charset="0"/>
              </a:rPr>
              <a:t>Donantes</a:t>
            </a:r>
          </a:p>
          <a:p>
            <a:pPr lvl="4">
              <a:lnSpc>
                <a:spcPct val="80000"/>
              </a:lnSpc>
              <a:buClr>
                <a:srgbClr val="E67300"/>
              </a:buClr>
              <a:buFontTx/>
              <a:buChar char="•"/>
              <a:defRPr/>
            </a:pPr>
            <a:r>
              <a:rPr lang="es-ES_tradnl" dirty="0" smtClean="0">
                <a:solidFill>
                  <a:srgbClr val="6B4723"/>
                </a:solidFill>
                <a:latin typeface="Arial" charset="0"/>
                <a:ea typeface="ＭＳ Ｐゴシック" charset="0"/>
              </a:rPr>
              <a:t>Actividades Generadoras</a:t>
            </a:r>
          </a:p>
          <a:p>
            <a:pPr lvl="4">
              <a:lnSpc>
                <a:spcPct val="80000"/>
              </a:lnSpc>
              <a:buClr>
                <a:srgbClr val="E67300"/>
              </a:buClr>
              <a:buFontTx/>
              <a:buChar char="•"/>
              <a:defRPr/>
            </a:pPr>
            <a:r>
              <a:rPr lang="es-ES_tradnl" dirty="0" smtClean="0">
                <a:solidFill>
                  <a:srgbClr val="6B4723"/>
                </a:solidFill>
                <a:latin typeface="Arial" charset="0"/>
                <a:ea typeface="ＭＳ Ｐゴシック" charset="0"/>
              </a:rPr>
              <a:t>Fundaciones</a:t>
            </a:r>
          </a:p>
        </p:txBody>
      </p:sp>
    </p:spTree>
    <p:extLst>
      <p:ext uri="{BB962C8B-B14F-4D97-AF65-F5344CB8AC3E}">
        <p14:creationId xmlns:p14="http://schemas.microsoft.com/office/powerpoint/2010/main" val="1873785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999430"/>
            <a:ext cx="8229600" cy="1143000"/>
          </a:xfrm>
        </p:spPr>
        <p:txBody>
          <a:bodyPr>
            <a:normAutofit/>
          </a:bodyPr>
          <a:lstStyle/>
          <a:p>
            <a:pPr eaLnBrk="1" hangingPunct="1">
              <a:defRPr/>
            </a:pPr>
            <a:r>
              <a:rPr lang="es-ES" sz="3800" b="1" dirty="0" smtClean="0">
                <a:solidFill>
                  <a:srgbClr val="E67300"/>
                </a:solidFill>
                <a:latin typeface="Arial" panose="020B0604020202020204" pitchFamily="34" charset="0"/>
                <a:cs typeface="Arial" panose="020B0604020202020204" pitchFamily="34" charset="0"/>
              </a:rPr>
              <a:t>Los costos seguirán aumentando</a:t>
            </a:r>
            <a:endParaRPr lang="es-ES_tradnl" sz="3800" b="1" dirty="0" smtClean="0">
              <a:solidFill>
                <a:srgbClr val="E67300"/>
              </a:solidFill>
              <a:latin typeface="Arial" panose="020B0604020202020204" pitchFamily="34" charset="0"/>
              <a:cs typeface="Arial" panose="020B0604020202020204" pitchFamily="34" charset="0"/>
            </a:endParaRPr>
          </a:p>
        </p:txBody>
      </p:sp>
      <p:graphicFrame>
        <p:nvGraphicFramePr>
          <p:cNvPr id="7" name="Group 16"/>
          <p:cNvGraphicFramePr>
            <a:graphicFrameLocks/>
          </p:cNvGraphicFramePr>
          <p:nvPr>
            <p:extLst>
              <p:ext uri="{D42A27DB-BD31-4B8C-83A1-F6EECF244321}">
                <p14:modId xmlns:p14="http://schemas.microsoft.com/office/powerpoint/2010/main" val="3471895847"/>
              </p:ext>
            </p:extLst>
          </p:nvPr>
        </p:nvGraphicFramePr>
        <p:xfrm>
          <a:off x="2057400" y="2349357"/>
          <a:ext cx="5029200" cy="3657601"/>
        </p:xfrm>
        <a:graphic>
          <a:graphicData uri="http://schemas.openxmlformats.org/drawingml/2006/table">
            <a:tbl>
              <a:tblPr/>
              <a:tblGrid>
                <a:gridCol w="5029200">
                  <a:extLst>
                    <a:ext uri="{9D8B030D-6E8A-4147-A177-3AD203B41FA5}">
                      <a16:colId xmlns:a16="http://schemas.microsoft.com/office/drawing/2014/main" val="20000"/>
                    </a:ext>
                  </a:extLst>
                </a:gridCol>
              </a:tblGrid>
              <a:tr h="857250">
                <a:tc>
                  <a:txBody>
                    <a:bodyPr/>
                    <a:lstStyle/>
                    <a:p>
                      <a:pPr marL="0" marR="0" lvl="0" indent="0" algn="r" defTabSz="914400" rtl="0" eaLnBrk="1" fontAlgn="base" latinLnBrk="0" hangingPunct="1">
                        <a:lnSpc>
                          <a:spcPct val="90000"/>
                        </a:lnSpc>
                        <a:spcBef>
                          <a:spcPct val="20000"/>
                        </a:spcBef>
                        <a:spcAft>
                          <a:spcPct val="0"/>
                        </a:spcAft>
                        <a:buClrTx/>
                        <a:buSzPct val="80000"/>
                        <a:buFont typeface="Wingdings" charset="0"/>
                        <a:buNone/>
                        <a:tabLst/>
                      </a:pPr>
                      <a:r>
                        <a:rPr kumimoji="0" lang="en-US" sz="3600" b="0" i="0" u="none" strike="noStrike" cap="none" normalizeH="0" baseline="0" dirty="0" smtClean="0">
                          <a:ln>
                            <a:noFill/>
                          </a:ln>
                          <a:solidFill>
                            <a:srgbClr val="6B4723"/>
                          </a:solidFill>
                          <a:effectLst/>
                          <a:latin typeface="Arial" charset="0"/>
                          <a:ea typeface="ＭＳ Ｐゴシック" charset="0"/>
                        </a:rPr>
                        <a:t>Mayor </a:t>
                      </a:r>
                      <a:r>
                        <a:rPr kumimoji="0" lang="en-US" sz="3600" b="0" i="0" u="none" strike="noStrike" cap="none" normalizeH="0" baseline="0" dirty="0" err="1" smtClean="0">
                          <a:ln>
                            <a:noFill/>
                          </a:ln>
                          <a:solidFill>
                            <a:srgbClr val="6B4723"/>
                          </a:solidFill>
                          <a:effectLst/>
                          <a:latin typeface="Arial" charset="0"/>
                          <a:ea typeface="ＭＳ Ｐゴシック" charset="0"/>
                        </a:rPr>
                        <a:t>acceso</a:t>
                      </a:r>
                      <a:endParaRPr kumimoji="0" lang="en-US" sz="3600" b="0" i="0" u="none" strike="noStrike" cap="none" normalizeH="0" baseline="0" dirty="0">
                        <a:ln>
                          <a:noFill/>
                        </a:ln>
                        <a:solidFill>
                          <a:srgbClr val="6B4723"/>
                        </a:solidFill>
                        <a:effectLst/>
                        <a:latin typeface="Arial" charset="0"/>
                        <a:ea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27100">
                <a:tc>
                  <a:txBody>
                    <a:bodyPr/>
                    <a:lstStyle/>
                    <a:p>
                      <a:pPr marL="0" marR="0" lvl="0" indent="0" algn="r" defTabSz="914400" rtl="0" eaLnBrk="1" fontAlgn="base" latinLnBrk="0" hangingPunct="1">
                        <a:lnSpc>
                          <a:spcPct val="90000"/>
                        </a:lnSpc>
                        <a:spcBef>
                          <a:spcPct val="20000"/>
                        </a:spcBef>
                        <a:spcAft>
                          <a:spcPct val="0"/>
                        </a:spcAft>
                        <a:buClrTx/>
                        <a:buSzPct val="80000"/>
                        <a:buFont typeface="Wingdings" charset="0"/>
                        <a:buNone/>
                        <a:tabLst/>
                      </a:pPr>
                      <a:r>
                        <a:rPr kumimoji="0" lang="en-US" sz="3600" b="0" i="0" u="none" strike="noStrike" cap="none" normalizeH="0" baseline="0" dirty="0">
                          <a:ln>
                            <a:noFill/>
                          </a:ln>
                          <a:solidFill>
                            <a:srgbClr val="6B4723"/>
                          </a:solidFill>
                          <a:effectLst/>
                          <a:latin typeface="Arial" charset="0"/>
                          <a:ea typeface="ＭＳ Ｐゴシック" charset="0"/>
                        </a:rPr>
                        <a:t>Excelencia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2488">
                <a:tc>
                  <a:txBody>
                    <a:bodyPr/>
                    <a:lstStyle/>
                    <a:p>
                      <a:pPr marL="0" marR="0" lvl="0" indent="0" algn="r" defTabSz="914400" rtl="0" eaLnBrk="1" fontAlgn="base" latinLnBrk="0" hangingPunct="1">
                        <a:lnSpc>
                          <a:spcPct val="90000"/>
                        </a:lnSpc>
                        <a:spcBef>
                          <a:spcPct val="20000"/>
                        </a:spcBef>
                        <a:spcAft>
                          <a:spcPct val="0"/>
                        </a:spcAft>
                        <a:buClrTx/>
                        <a:buSzPct val="80000"/>
                        <a:buFont typeface="Wingdings" charset="0"/>
                        <a:buNone/>
                        <a:tabLst/>
                      </a:pPr>
                      <a:r>
                        <a:rPr kumimoji="0" lang="en-US" sz="3600" b="0" i="0" u="none" strike="noStrike" cap="none" normalizeH="0" baseline="0" dirty="0">
                          <a:ln>
                            <a:noFill/>
                          </a:ln>
                          <a:solidFill>
                            <a:srgbClr val="6B4723"/>
                          </a:solidFill>
                          <a:effectLst/>
                          <a:latin typeface="Arial" charset="0"/>
                          <a:ea typeface="ＭＳ Ｐゴシック" charset="0"/>
                        </a:rPr>
                        <a:t>+          Inflación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0763">
                <a:tc>
                  <a:txBody>
                    <a:bodyPr/>
                    <a:lstStyle/>
                    <a:p>
                      <a:pPr marL="0" marR="0" lvl="0" indent="0" algn="r" defTabSz="914400" rtl="0" eaLnBrk="1" fontAlgn="base" latinLnBrk="0" hangingPunct="1">
                        <a:lnSpc>
                          <a:spcPct val="90000"/>
                        </a:lnSpc>
                        <a:spcBef>
                          <a:spcPct val="20000"/>
                        </a:spcBef>
                        <a:spcAft>
                          <a:spcPct val="0"/>
                        </a:spcAft>
                        <a:buClrTx/>
                        <a:buSzPct val="80000"/>
                        <a:buFont typeface="Wingdings" charset="0"/>
                        <a:buNone/>
                        <a:tabLst/>
                      </a:pPr>
                      <a:r>
                        <a:rPr kumimoji="0" lang="es-ES" sz="3600" b="0" i="0" u="none" strike="noStrike" cap="none" normalizeH="0" baseline="0" dirty="0">
                          <a:ln>
                            <a:noFill/>
                          </a:ln>
                          <a:solidFill>
                            <a:srgbClr val="E67300"/>
                          </a:solidFill>
                          <a:effectLst/>
                          <a:latin typeface="Arial" charset="0"/>
                          <a:ea typeface="ＭＳ Ｐゴシック" charset="0"/>
                        </a:rPr>
                        <a:t>Costos más altos</a:t>
                      </a:r>
                      <a:endParaRPr kumimoji="0" lang="en-US" sz="3600" b="0" i="0" u="none" strike="noStrike" cap="none" normalizeH="0" baseline="0" dirty="0">
                        <a:ln>
                          <a:noFill/>
                        </a:ln>
                        <a:solidFill>
                          <a:srgbClr val="E67300"/>
                        </a:solidFill>
                        <a:effectLst/>
                        <a:latin typeface="Arial" charset="0"/>
                        <a:ea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21288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854075"/>
            <a:ext cx="7772400" cy="990600"/>
          </a:xfrm>
        </p:spPr>
        <p:txBody>
          <a:bodyPr>
            <a:normAutofit/>
          </a:bodyPr>
          <a:lstStyle/>
          <a:p>
            <a:pPr eaLnBrk="1" hangingPunct="1">
              <a:defRPr/>
            </a:pPr>
            <a:r>
              <a:rPr lang="es-ES_tradnl" sz="3800" b="1" dirty="0">
                <a:solidFill>
                  <a:srgbClr val="E67300"/>
                </a:solidFill>
                <a:latin typeface="Arial" charset="0"/>
                <a:ea typeface="ＭＳ Ｐゴシック" charset="0"/>
              </a:rPr>
              <a:t>Filantrop</a:t>
            </a:r>
            <a:r>
              <a:rPr lang="es-ES_tradnl" altLang="ja-JP" sz="3800" b="1" dirty="0">
                <a:solidFill>
                  <a:srgbClr val="E67300"/>
                </a:solidFill>
                <a:latin typeface="Arial" charset="0"/>
                <a:ea typeface="ＭＳ Ｐゴシック" charset="0"/>
              </a:rPr>
              <a:t>ía</a:t>
            </a:r>
            <a:endParaRPr lang="es-ES_tradnl" sz="3800" b="1" dirty="0">
              <a:solidFill>
                <a:srgbClr val="E67300"/>
              </a:solidFill>
              <a:latin typeface="Arial" charset="0"/>
              <a:ea typeface="ＭＳ Ｐゴシック" charset="0"/>
            </a:endParaRPr>
          </a:p>
        </p:txBody>
      </p:sp>
      <p:sp>
        <p:nvSpPr>
          <p:cNvPr id="7" name="Rectangle 3"/>
          <p:cNvSpPr txBox="1">
            <a:spLocks noChangeArrowheads="1"/>
          </p:cNvSpPr>
          <p:nvPr/>
        </p:nvSpPr>
        <p:spPr>
          <a:xfrm>
            <a:off x="1269714" y="2133600"/>
            <a:ext cx="7772400" cy="41148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E67300"/>
              </a:buClr>
              <a:defRPr/>
            </a:pPr>
            <a:r>
              <a:rPr lang="es-ES_tradnl" altLang="ja-JP" sz="2800" dirty="0" smtClean="0">
                <a:solidFill>
                  <a:srgbClr val="6B4723"/>
                </a:solidFill>
                <a:latin typeface="Arial" charset="0"/>
                <a:ea typeface="ＭＳ Ｐゴシック" charset="0"/>
              </a:rPr>
              <a:t>Filantropía: </a:t>
            </a:r>
            <a:r>
              <a:rPr lang="es-ES_tradnl" sz="2800" i="1" dirty="0" smtClean="0">
                <a:solidFill>
                  <a:srgbClr val="6B4723"/>
                </a:solidFill>
                <a:latin typeface="Arial" charset="0"/>
                <a:ea typeface="ＭＳ Ｐゴシック" charset="0"/>
              </a:rPr>
              <a:t>Amor al g</a:t>
            </a:r>
            <a:r>
              <a:rPr lang="es-ES_tradnl" altLang="ja-JP" sz="2800" i="1" dirty="0" smtClean="0">
                <a:solidFill>
                  <a:srgbClr val="6B4723"/>
                </a:solidFill>
                <a:latin typeface="Arial" charset="0"/>
                <a:ea typeface="ＭＳ Ｐゴシック" charset="0"/>
              </a:rPr>
              <a:t>énero </a:t>
            </a:r>
            <a:r>
              <a:rPr lang="es-ES_tradnl" sz="2800" i="1" dirty="0" smtClean="0">
                <a:solidFill>
                  <a:srgbClr val="6B4723"/>
                </a:solidFill>
                <a:latin typeface="Arial" charset="0"/>
                <a:ea typeface="ＭＳ Ｐゴシック" charset="0"/>
              </a:rPr>
              <a:t>humano</a:t>
            </a:r>
          </a:p>
          <a:p>
            <a:pPr>
              <a:buClr>
                <a:srgbClr val="E67300"/>
              </a:buClr>
              <a:defRPr/>
            </a:pPr>
            <a:endParaRPr lang="es-ES_tradnl" altLang="ja-JP" sz="1600" dirty="0" smtClean="0">
              <a:solidFill>
                <a:srgbClr val="6B4723"/>
              </a:solidFill>
              <a:latin typeface="Arial" charset="0"/>
              <a:ea typeface="ＭＳ Ｐゴシック" charset="0"/>
            </a:endParaRPr>
          </a:p>
          <a:p>
            <a:pPr>
              <a:buClr>
                <a:srgbClr val="E67300"/>
              </a:buClr>
              <a:defRPr/>
            </a:pPr>
            <a:r>
              <a:rPr lang="es-ES_tradnl" altLang="ja-JP" sz="2800" dirty="0" smtClean="0">
                <a:solidFill>
                  <a:srgbClr val="6B4723"/>
                </a:solidFill>
                <a:latin typeface="Arial" charset="0"/>
                <a:ea typeface="ＭＳ Ｐゴシック" charset="0"/>
              </a:rPr>
              <a:t>Está relacionada con la Responsabilidad Social Corporativa</a:t>
            </a:r>
          </a:p>
          <a:p>
            <a:pPr>
              <a:buClr>
                <a:srgbClr val="E67300"/>
              </a:buClr>
              <a:defRPr/>
            </a:pPr>
            <a:endParaRPr lang="es-ES_tradnl" altLang="ja-JP" sz="1600" dirty="0" smtClean="0">
              <a:solidFill>
                <a:srgbClr val="6B4723"/>
              </a:solidFill>
              <a:latin typeface="Arial" charset="0"/>
              <a:ea typeface="ＭＳ Ｐゴシック" charset="0"/>
            </a:endParaRPr>
          </a:p>
          <a:p>
            <a:pPr>
              <a:buClr>
                <a:srgbClr val="E67300"/>
              </a:buClr>
              <a:defRPr/>
            </a:pPr>
            <a:r>
              <a:rPr lang="es-ES_tradnl" altLang="ja-JP" sz="2800" dirty="0" smtClean="0">
                <a:solidFill>
                  <a:srgbClr val="6B4723"/>
                </a:solidFill>
                <a:latin typeface="Arial" charset="0"/>
                <a:ea typeface="ＭＳ Ｐゴシック" charset="0"/>
              </a:rPr>
              <a:t>Es considerada como una contribución voluntaria adicional a las obligaciones ciudadanas (impuestos)</a:t>
            </a:r>
            <a:endParaRPr lang="es-ES_tradnl" sz="2800" dirty="0">
              <a:solidFill>
                <a:srgbClr val="6B4723"/>
              </a:solidFill>
              <a:latin typeface="Arial" charset="0"/>
              <a:ea typeface="ＭＳ Ｐゴシック" charset="0"/>
            </a:endParaRPr>
          </a:p>
        </p:txBody>
      </p:sp>
    </p:spTree>
    <p:extLst>
      <p:ext uri="{BB962C8B-B14F-4D97-AF65-F5344CB8AC3E}">
        <p14:creationId xmlns:p14="http://schemas.microsoft.com/office/powerpoint/2010/main" val="4275045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1913" y="282209"/>
            <a:ext cx="9572625" cy="1346709"/>
          </a:xfrm>
        </p:spPr>
        <p:txBody>
          <a:bodyPr lIns="92075" tIns="46038" rIns="92075" bIns="46038" anchor="b">
            <a:noAutofit/>
          </a:bodyPr>
          <a:lstStyle/>
          <a:p>
            <a:pPr>
              <a:defRPr/>
            </a:pPr>
            <a:r>
              <a:rPr lang="es-ES_tradnl" sz="3800" b="1" dirty="0">
                <a:solidFill>
                  <a:srgbClr val="E67300"/>
                </a:solidFill>
                <a:latin typeface="Arial" charset="0"/>
                <a:ea typeface="ＭＳ Ｐゴシック" charset="0"/>
              </a:rPr>
              <a:t>La ayuda en M</a:t>
            </a:r>
            <a:r>
              <a:rPr lang="es-ES_tradnl" altLang="ja-JP" sz="3800" b="1" dirty="0">
                <a:solidFill>
                  <a:srgbClr val="E67300"/>
                </a:solidFill>
                <a:latin typeface="Arial" charset="0"/>
                <a:ea typeface="ＭＳ Ｐゴシック" charset="0"/>
              </a:rPr>
              <a:t>éxico </a:t>
            </a:r>
            <a:r>
              <a:rPr lang="es-ES_tradnl" sz="3800" b="1" dirty="0">
                <a:solidFill>
                  <a:srgbClr val="E67300"/>
                </a:solidFill>
                <a:latin typeface="Arial" charset="0"/>
                <a:ea typeface="ＭＳ Ｐゴシック" charset="0"/>
              </a:rPr>
              <a:t>en cifras</a:t>
            </a:r>
            <a:r>
              <a:rPr lang="es-ES_tradnl" b="1" dirty="0">
                <a:solidFill>
                  <a:srgbClr val="E67300"/>
                </a:solidFill>
                <a:latin typeface="Arial" charset="0"/>
                <a:ea typeface="ＭＳ Ｐゴシック" charset="0"/>
              </a:rPr>
              <a:t> </a:t>
            </a:r>
            <a:br>
              <a:rPr lang="es-ES_tradnl" b="1" dirty="0">
                <a:solidFill>
                  <a:srgbClr val="E67300"/>
                </a:solidFill>
                <a:latin typeface="Arial" charset="0"/>
                <a:ea typeface="ＭＳ Ｐゴシック" charset="0"/>
              </a:rPr>
            </a:br>
            <a:r>
              <a:rPr lang="es-ES_tradnl" sz="2800" dirty="0">
                <a:solidFill>
                  <a:srgbClr val="E67300"/>
                </a:solidFill>
                <a:latin typeface="Arial" charset="0"/>
                <a:ea typeface="ＭＳ Ｐゴシック" charset="0"/>
              </a:rPr>
              <a:t>(Fuente: CEMEFI)</a:t>
            </a:r>
          </a:p>
        </p:txBody>
      </p:sp>
      <p:sp>
        <p:nvSpPr>
          <p:cNvPr id="5" name="Rectangle 3"/>
          <p:cNvSpPr txBox="1">
            <a:spLocks noChangeArrowheads="1"/>
          </p:cNvSpPr>
          <p:nvPr/>
        </p:nvSpPr>
        <p:spPr>
          <a:xfrm>
            <a:off x="838199" y="1706273"/>
            <a:ext cx="7772400" cy="4191000"/>
          </a:xfrm>
          <a:prstGeom prst="rect">
            <a:avLst/>
          </a:prstGeom>
        </p:spPr>
        <p:txBody>
          <a:bodyPr vert="horz" lIns="92075" tIns="46038" rIns="92075" bIns="4603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Clr>
                <a:srgbClr val="E67300"/>
              </a:buClr>
              <a:defRPr/>
            </a:pPr>
            <a:r>
              <a:rPr lang="es-ES_tradnl" sz="2400" dirty="0" smtClean="0">
                <a:solidFill>
                  <a:srgbClr val="6B4723"/>
                </a:solidFill>
                <a:latin typeface="Arial" charset="0"/>
                <a:ea typeface="ＭＳ Ｐゴシック" charset="0"/>
              </a:rPr>
              <a:t>58.7% de las personas brindan ayuda económica</a:t>
            </a:r>
          </a:p>
          <a:p>
            <a:pPr algn="just">
              <a:buClr>
                <a:srgbClr val="E67300"/>
              </a:buClr>
              <a:defRPr/>
            </a:pPr>
            <a:r>
              <a:rPr lang="es-ES_tradnl" sz="2400" dirty="0" smtClean="0">
                <a:solidFill>
                  <a:srgbClr val="6B4723"/>
                </a:solidFill>
                <a:latin typeface="Arial" charset="0"/>
                <a:ea typeface="ＭＳ Ｐゴシック" charset="0"/>
              </a:rPr>
              <a:t>El 72% considera muy importante conocer el destino de su aportación.</a:t>
            </a:r>
          </a:p>
          <a:p>
            <a:pPr algn="just">
              <a:buClr>
                <a:srgbClr val="E67300"/>
              </a:buClr>
              <a:defRPr/>
            </a:pPr>
            <a:r>
              <a:rPr lang="es-ES_tradnl" sz="2400" dirty="0">
                <a:solidFill>
                  <a:srgbClr val="6B4723"/>
                </a:solidFill>
                <a:latin typeface="Arial" charset="0"/>
                <a:ea typeface="ＭＳ Ｐゴシック" charset="0"/>
              </a:rPr>
              <a:t>41.3% </a:t>
            </a:r>
            <a:r>
              <a:rPr lang="es-ES_tradnl" sz="2400" dirty="0" smtClean="0">
                <a:solidFill>
                  <a:srgbClr val="6B4723"/>
                </a:solidFill>
                <a:latin typeface="Arial" charset="0"/>
                <a:ea typeface="ＭＳ Ｐゴシック" charset="0"/>
              </a:rPr>
              <a:t>dijeron </a:t>
            </a:r>
            <a:r>
              <a:rPr lang="es-ES_tradnl" sz="2400" dirty="0">
                <a:solidFill>
                  <a:srgbClr val="6B4723"/>
                </a:solidFill>
                <a:latin typeface="Arial" charset="0"/>
                <a:ea typeface="ＭＳ Ｐゴシック" charset="0"/>
              </a:rPr>
              <a:t>que no </a:t>
            </a:r>
            <a:r>
              <a:rPr lang="es-ES_tradnl" sz="2400" dirty="0" smtClean="0">
                <a:solidFill>
                  <a:srgbClr val="6B4723"/>
                </a:solidFill>
                <a:latin typeface="Arial" charset="0"/>
                <a:ea typeface="ＭＳ Ｐゴシック" charset="0"/>
              </a:rPr>
              <a:t>dan donativos porque no </a:t>
            </a:r>
            <a:r>
              <a:rPr lang="es-ES_tradnl" sz="2400" dirty="0">
                <a:solidFill>
                  <a:srgbClr val="6B4723"/>
                </a:solidFill>
                <a:latin typeface="Arial" charset="0"/>
                <a:ea typeface="ＭＳ Ｐゴシック" charset="0"/>
              </a:rPr>
              <a:t>se los han solicitado o temen que existan fraudes</a:t>
            </a:r>
            <a:r>
              <a:rPr lang="es-ES_tradnl" sz="2400" dirty="0" smtClean="0">
                <a:solidFill>
                  <a:srgbClr val="6B4723"/>
                </a:solidFill>
                <a:latin typeface="Arial" charset="0"/>
                <a:ea typeface="ＭＳ Ｐゴシック" charset="0"/>
              </a:rPr>
              <a:t>.</a:t>
            </a:r>
            <a:endParaRPr lang="es-ES_tradnl" sz="2400" dirty="0">
              <a:solidFill>
                <a:srgbClr val="6B4723"/>
              </a:solidFill>
              <a:latin typeface="Arial" charset="0"/>
              <a:ea typeface="ＭＳ Ｐゴシック" charset="0"/>
            </a:endParaRPr>
          </a:p>
          <a:p>
            <a:pPr algn="just">
              <a:buClr>
                <a:srgbClr val="E67300"/>
              </a:buClr>
              <a:defRPr/>
            </a:pPr>
            <a:r>
              <a:rPr lang="es-ES_tradnl" sz="2400" dirty="0">
                <a:solidFill>
                  <a:srgbClr val="6B4723"/>
                </a:solidFill>
                <a:latin typeface="Arial" charset="0"/>
                <a:ea typeface="ＭＳ Ｐゴシック" charset="0"/>
              </a:rPr>
              <a:t>Por otro lado, 56% de los encuestados, mencionó que está dispuesto a donar 1 de cada 100 pesos que recibe</a:t>
            </a:r>
            <a:r>
              <a:rPr lang="es-ES_tradnl" sz="2400" dirty="0" smtClean="0">
                <a:solidFill>
                  <a:srgbClr val="6B4723"/>
                </a:solidFill>
                <a:latin typeface="Arial" charset="0"/>
                <a:ea typeface="ＭＳ Ｐゴシック" charset="0"/>
              </a:rPr>
              <a:t>.</a:t>
            </a:r>
          </a:p>
          <a:p>
            <a:pPr algn="just">
              <a:buClr>
                <a:srgbClr val="E67300"/>
              </a:buClr>
              <a:defRPr/>
            </a:pPr>
            <a:r>
              <a:rPr lang="es-ES_tradnl" sz="2400" dirty="0">
                <a:solidFill>
                  <a:srgbClr val="6B4723"/>
                </a:solidFill>
                <a:latin typeface="Arial" charset="0"/>
                <a:ea typeface="ＭＳ Ｐゴシック" charset="0"/>
              </a:rPr>
              <a:t>Una encuesta entre </a:t>
            </a:r>
            <a:r>
              <a:rPr lang="es-ES_tradnl" sz="2400" dirty="0" smtClean="0">
                <a:solidFill>
                  <a:srgbClr val="6B4723"/>
                </a:solidFill>
                <a:latin typeface="Arial" charset="0"/>
                <a:ea typeface="ＭＳ Ｐゴシック" charset="0"/>
              </a:rPr>
              <a:t>300 de las empresas </a:t>
            </a:r>
            <a:r>
              <a:rPr lang="es-ES_tradnl" sz="2400" dirty="0">
                <a:solidFill>
                  <a:srgbClr val="6B4723"/>
                </a:solidFill>
                <a:latin typeface="Arial" charset="0"/>
                <a:ea typeface="ＭＳ Ｐゴシック" charset="0"/>
              </a:rPr>
              <a:t>más importantes del país reveló que el 88% de las mismas dan aportaciones económicas como apoyo social.  </a:t>
            </a:r>
            <a:endParaRPr lang="es-ES_tradnl" sz="2400" dirty="0" smtClean="0">
              <a:solidFill>
                <a:srgbClr val="6B4723"/>
              </a:solidFill>
              <a:latin typeface="Arial" charset="0"/>
              <a:ea typeface="ＭＳ Ｐゴシック" charset="0"/>
            </a:endParaRPr>
          </a:p>
          <a:p>
            <a:pPr algn="just">
              <a:buClr>
                <a:srgbClr val="E67300"/>
              </a:buClr>
              <a:defRPr/>
            </a:pPr>
            <a:endParaRPr lang="es-ES_tradnl" sz="2400" dirty="0" smtClean="0">
              <a:solidFill>
                <a:srgbClr val="6B4723"/>
              </a:solidFill>
              <a:latin typeface="Arial" charset="0"/>
              <a:ea typeface="ＭＳ Ｐゴシック" charset="0"/>
            </a:endParaRPr>
          </a:p>
          <a:p>
            <a:pPr algn="just">
              <a:buClr>
                <a:srgbClr val="E67300"/>
              </a:buClr>
              <a:defRPr/>
            </a:pPr>
            <a:endParaRPr lang="es-ES_tradnl" sz="2200" dirty="0" smtClean="0">
              <a:solidFill>
                <a:srgbClr val="6B4723"/>
              </a:solidFill>
              <a:latin typeface="Arial" charset="0"/>
              <a:ea typeface="ＭＳ Ｐゴシック" charset="0"/>
            </a:endParaRPr>
          </a:p>
        </p:txBody>
      </p:sp>
    </p:spTree>
    <p:extLst>
      <p:ext uri="{BB962C8B-B14F-4D97-AF65-F5344CB8AC3E}">
        <p14:creationId xmlns:p14="http://schemas.microsoft.com/office/powerpoint/2010/main" val="4039815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644008" y="692133"/>
            <a:ext cx="6287784" cy="1143000"/>
          </a:xfrm>
        </p:spPr>
        <p:txBody>
          <a:bodyPr lIns="92075" tIns="46038" rIns="92075" bIns="46038" anchor="b">
            <a:noAutofit/>
          </a:bodyPr>
          <a:lstStyle/>
          <a:p>
            <a:pPr>
              <a:defRPr/>
            </a:pPr>
            <a:r>
              <a:rPr lang="es-ES_tradnl" sz="3800" b="1" dirty="0">
                <a:solidFill>
                  <a:srgbClr val="E67300"/>
                </a:solidFill>
                <a:latin typeface="Arial" charset="0"/>
                <a:ea typeface="ＭＳ Ｐゴシック" charset="0"/>
              </a:rPr>
              <a:t>Factores que dificultan la</a:t>
            </a:r>
            <a:br>
              <a:rPr lang="es-ES_tradnl" sz="3800" b="1" dirty="0">
                <a:solidFill>
                  <a:srgbClr val="E67300"/>
                </a:solidFill>
                <a:latin typeface="Arial" charset="0"/>
                <a:ea typeface="ＭＳ Ｐゴシック" charset="0"/>
              </a:rPr>
            </a:br>
            <a:r>
              <a:rPr lang="es-ES_tradnl" sz="3800" b="1" dirty="0">
                <a:solidFill>
                  <a:srgbClr val="E67300"/>
                </a:solidFill>
                <a:latin typeface="Arial" charset="0"/>
                <a:ea typeface="ＭＳ Ｐゴシック" charset="0"/>
              </a:rPr>
              <a:t>Procuración de Fondos</a:t>
            </a:r>
          </a:p>
        </p:txBody>
      </p:sp>
      <p:sp>
        <p:nvSpPr>
          <p:cNvPr id="6" name="Rectangle 3"/>
          <p:cNvSpPr txBox="1">
            <a:spLocks noChangeArrowheads="1"/>
          </p:cNvSpPr>
          <p:nvPr/>
        </p:nvSpPr>
        <p:spPr>
          <a:xfrm>
            <a:off x="1117600" y="2255838"/>
            <a:ext cx="7340600" cy="3808412"/>
          </a:xfrm>
          <a:prstGeom prst="rect">
            <a:avLst/>
          </a:prstGeom>
        </p:spPr>
        <p:txBody>
          <a:bodyPr vert="horz" lIns="92075" tIns="46038" rIns="92075" bIns="46038"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a:lnSpc>
                <a:spcPct val="80000"/>
              </a:lnSpc>
              <a:spcAft>
                <a:spcPct val="25000"/>
              </a:spcAft>
              <a:buClr>
                <a:srgbClr val="E67300"/>
              </a:buClr>
              <a:buSzPct val="65000"/>
              <a:buFont typeface="Arial" charset="0"/>
              <a:buChar char="–"/>
              <a:defRPr/>
            </a:pPr>
            <a:r>
              <a:rPr lang="es-ES_tradnl" sz="2600" dirty="0" smtClean="0">
                <a:solidFill>
                  <a:srgbClr val="6B4723"/>
                </a:solidFill>
                <a:latin typeface="Arial" charset="0"/>
                <a:ea typeface="ＭＳ Ｐゴシック" charset="0"/>
              </a:rPr>
              <a:t>La falta de recursos  para la recaudación (económicos y humanos)</a:t>
            </a:r>
          </a:p>
          <a:p>
            <a:pPr lvl="2">
              <a:lnSpc>
                <a:spcPct val="80000"/>
              </a:lnSpc>
              <a:spcAft>
                <a:spcPct val="25000"/>
              </a:spcAft>
              <a:buClr>
                <a:srgbClr val="E67300"/>
              </a:buClr>
              <a:buSzPct val="65000"/>
              <a:buFont typeface="Arial" charset="0"/>
              <a:buChar char="–"/>
              <a:defRPr/>
            </a:pPr>
            <a:r>
              <a:rPr lang="es-ES_tradnl" sz="2600" dirty="0" smtClean="0">
                <a:solidFill>
                  <a:srgbClr val="6B4723"/>
                </a:solidFill>
                <a:latin typeface="Arial" charset="0"/>
                <a:ea typeface="ＭＳ Ｐゴシック" charset="0"/>
              </a:rPr>
              <a:t>Organización deficiente o nula (falta de objetivos y estructura)</a:t>
            </a:r>
          </a:p>
          <a:p>
            <a:pPr lvl="2">
              <a:lnSpc>
                <a:spcPct val="80000"/>
              </a:lnSpc>
              <a:spcAft>
                <a:spcPct val="25000"/>
              </a:spcAft>
              <a:buClr>
                <a:srgbClr val="E67300"/>
              </a:buClr>
              <a:buSzPct val="65000"/>
              <a:buFont typeface="Arial" charset="0"/>
              <a:buChar char="–"/>
              <a:defRPr/>
            </a:pPr>
            <a:r>
              <a:rPr lang="es-ES_tradnl" sz="2600" dirty="0" smtClean="0">
                <a:solidFill>
                  <a:srgbClr val="6B4723"/>
                </a:solidFill>
                <a:latin typeface="Arial" charset="0"/>
                <a:ea typeface="ＭＳ Ｐゴシック" charset="0"/>
              </a:rPr>
              <a:t>Comunicación deficiente</a:t>
            </a:r>
          </a:p>
          <a:p>
            <a:pPr lvl="2">
              <a:lnSpc>
                <a:spcPct val="80000"/>
              </a:lnSpc>
              <a:spcAft>
                <a:spcPct val="25000"/>
              </a:spcAft>
              <a:buClr>
                <a:srgbClr val="E67300"/>
              </a:buClr>
              <a:buSzPct val="65000"/>
              <a:buFont typeface="Arial" charset="0"/>
              <a:buChar char="–"/>
              <a:defRPr/>
            </a:pPr>
            <a:r>
              <a:rPr lang="es-ES_tradnl" sz="2600" dirty="0" smtClean="0">
                <a:solidFill>
                  <a:srgbClr val="6B4723"/>
                </a:solidFill>
                <a:latin typeface="Arial" charset="0"/>
                <a:ea typeface="ＭＳ Ｐゴシック" charset="0"/>
              </a:rPr>
              <a:t>Desconfianza del donante</a:t>
            </a:r>
          </a:p>
          <a:p>
            <a:pPr lvl="2">
              <a:lnSpc>
                <a:spcPct val="80000"/>
              </a:lnSpc>
              <a:spcAft>
                <a:spcPct val="25000"/>
              </a:spcAft>
              <a:buClr>
                <a:srgbClr val="E67300"/>
              </a:buClr>
              <a:buSzPct val="65000"/>
              <a:buFont typeface="Arial" charset="0"/>
              <a:buChar char="–"/>
              <a:defRPr/>
            </a:pPr>
            <a:r>
              <a:rPr lang="es-ES_tradnl" sz="2600" dirty="0">
                <a:solidFill>
                  <a:srgbClr val="6B4723"/>
                </a:solidFill>
                <a:latin typeface="Arial" charset="0"/>
                <a:ea typeface="ＭＳ Ｐゴシック" charset="0"/>
              </a:rPr>
              <a:t>Situación económica del país</a:t>
            </a:r>
          </a:p>
          <a:p>
            <a:pPr lvl="2">
              <a:lnSpc>
                <a:spcPct val="80000"/>
              </a:lnSpc>
              <a:spcAft>
                <a:spcPct val="25000"/>
              </a:spcAft>
              <a:buClr>
                <a:srgbClr val="E67300"/>
              </a:buClr>
              <a:buSzPct val="65000"/>
              <a:buFont typeface="Arial" charset="0"/>
              <a:buChar char="–"/>
              <a:defRPr/>
            </a:pPr>
            <a:endParaRPr lang="es-ES_tradnl" sz="2600" dirty="0" smtClean="0">
              <a:solidFill>
                <a:srgbClr val="6B4723"/>
              </a:solidFill>
              <a:latin typeface="Arial" charset="0"/>
              <a:ea typeface="ＭＳ Ｐゴシック" charset="0"/>
            </a:endParaRPr>
          </a:p>
        </p:txBody>
      </p:sp>
    </p:spTree>
    <p:extLst>
      <p:ext uri="{BB962C8B-B14F-4D97-AF65-F5344CB8AC3E}">
        <p14:creationId xmlns:p14="http://schemas.microsoft.com/office/powerpoint/2010/main" val="675398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04E4CD6C04891A4DB5EC024BA833A3DA" ma:contentTypeVersion="8" ma:contentTypeDescription="Crear nuevo documento." ma:contentTypeScope="" ma:versionID="306a0627f3fa9e3c4a7026067fcd358a">
  <xsd:schema xmlns:xsd="http://www.w3.org/2001/XMLSchema" xmlns:xs="http://www.w3.org/2001/XMLSchema" xmlns:p="http://schemas.microsoft.com/office/2006/metadata/properties" xmlns:ns3="4e4d7abd-2e12-4df5-b19a-5b1c04405348" targetNamespace="http://schemas.microsoft.com/office/2006/metadata/properties" ma:root="true" ma:fieldsID="a2930dbaea62e02cea0560569bcbeafb" ns3:_="">
    <xsd:import namespace="4e4d7abd-2e12-4df5-b19a-5b1c0440534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4d7abd-2e12-4df5-b19a-5b1c044053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B2B942-2859-40DD-A7D2-D9E649665765}">
  <ds:schemaRefs>
    <ds:schemaRef ds:uri="http://schemas.microsoft.com/sharepoint/v3/contenttype/forms"/>
  </ds:schemaRefs>
</ds:datastoreItem>
</file>

<file path=customXml/itemProps2.xml><?xml version="1.0" encoding="utf-8"?>
<ds:datastoreItem xmlns:ds="http://schemas.openxmlformats.org/officeDocument/2006/customXml" ds:itemID="{3A56DCBB-2D1D-491C-969E-5ED1AC2421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4d7abd-2e12-4df5-b19a-5b1c044053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84BE083-7332-4CCD-B40A-2EBB7908977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4e4d7abd-2e12-4df5-b19a-5b1c0440534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255</TotalTime>
  <Words>1202</Words>
  <Application>Microsoft Office PowerPoint</Application>
  <PresentationFormat>Presentación en pantalla (4:3)</PresentationFormat>
  <Paragraphs>190</Paragraphs>
  <Slides>32</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32</vt:i4>
      </vt:variant>
    </vt:vector>
  </HeadingPairs>
  <TitlesOfParts>
    <vt:vector size="40" baseType="lpstr">
      <vt:lpstr>ＭＳ Ｐゴシック</vt:lpstr>
      <vt:lpstr>Arial</vt:lpstr>
      <vt:lpstr>Calibri</vt:lpstr>
      <vt:lpstr>Helvetica</vt:lpstr>
      <vt:lpstr>Helvetica Light</vt:lpstr>
      <vt:lpstr>Wingdings</vt:lpstr>
      <vt:lpstr>Tema de Office</vt:lpstr>
      <vt:lpstr>Organigrama de Microsoft</vt:lpstr>
      <vt:lpstr>Presentación de PowerPoint</vt:lpstr>
      <vt:lpstr>Presentación de PowerPoint</vt:lpstr>
      <vt:lpstr>Donaciones en efectivo y propiedades como porcentaje del  Producto Interno  Bruto</vt:lpstr>
      <vt:lpstr>Presentación de PowerPoint</vt:lpstr>
      <vt:lpstr>Los recursos financieros: Una necesidad</vt:lpstr>
      <vt:lpstr>Los costos seguirán aumentando</vt:lpstr>
      <vt:lpstr>Filantropía</vt:lpstr>
      <vt:lpstr>La ayuda en México en cifras  (Fuente: CEMEFI)</vt:lpstr>
      <vt:lpstr>Factores que dificultan la Procuración de Fondos</vt:lpstr>
      <vt:lpstr>Factores de Competitividad en la Recaudación de Fondos  (Grupo Zimac)</vt:lpstr>
      <vt:lpstr>Qué es Procuración de Fondos</vt:lpstr>
      <vt:lpstr>Presentación de PowerPoint</vt:lpstr>
      <vt:lpstr>Retorno de la inversión</vt:lpstr>
      <vt:lpstr>Recaudar donativos es una realidad que requiere sistema y estructura</vt:lpstr>
      <vt:lpstr>El caso Anáhuac  </vt:lpstr>
      <vt:lpstr>Donativos recaudados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Responsabilidades de la oficina de recaudación</vt:lpstr>
      <vt:lpstr>Áreas en la Recaudación de Fondos</vt:lpstr>
      <vt:lpstr>CASE</vt:lpstr>
      <vt:lpstr>Presentación de PowerPoint</vt:lpstr>
    </vt:vector>
  </TitlesOfParts>
  <Company>RUA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Paola Moye López</dc:creator>
  <cp:lastModifiedBy>Benito Sotelo Villa</cp:lastModifiedBy>
  <cp:revision>31</cp:revision>
  <dcterms:created xsi:type="dcterms:W3CDTF">2016-07-05T23:11:43Z</dcterms:created>
  <dcterms:modified xsi:type="dcterms:W3CDTF">2020-02-16T23:34:39Z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0x01010004E4CD6C04891A4DB5EC024BA833A3DA</vt:lpwstr>
  </property>
</Properties>
</file>