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handoutMasterIdLst>
    <p:handoutMasterId r:id="rId23"/>
  </p:handoutMasterIdLst>
  <p:sldIdLst>
    <p:sldId id="1419" r:id="rId3"/>
    <p:sldId id="1390" r:id="rId4"/>
    <p:sldId id="257" r:id="rId5"/>
    <p:sldId id="1357" r:id="rId6"/>
    <p:sldId id="1400" r:id="rId7"/>
    <p:sldId id="1402" r:id="rId8"/>
    <p:sldId id="262" r:id="rId9"/>
    <p:sldId id="1373" r:id="rId10"/>
    <p:sldId id="1385" r:id="rId11"/>
    <p:sldId id="1375" r:id="rId12"/>
    <p:sldId id="1376" r:id="rId13"/>
    <p:sldId id="1377" r:id="rId14"/>
    <p:sldId id="1378" r:id="rId15"/>
    <p:sldId id="1379" r:id="rId16"/>
    <p:sldId id="1401" r:id="rId17"/>
    <p:sldId id="1417" r:id="rId18"/>
    <p:sldId id="1416" r:id="rId19"/>
    <p:sldId id="1383" r:id="rId20"/>
    <p:sldId id="1365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F60"/>
    <a:srgbClr val="852238"/>
    <a:srgbClr val="5E3344"/>
    <a:srgbClr val="FBF3E7"/>
    <a:srgbClr val="F3B50E"/>
    <a:srgbClr val="595959"/>
    <a:srgbClr val="93B813"/>
    <a:srgbClr val="F3C83B"/>
    <a:srgbClr val="F1E8EA"/>
    <a:srgbClr val="F0F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Énfasi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Énfasis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93114" autoAdjust="0"/>
  </p:normalViewPr>
  <p:slideViewPr>
    <p:cSldViewPr snapToGrid="0">
      <p:cViewPr varScale="1">
        <p:scale>
          <a:sx n="63" d="100"/>
          <a:sy n="63" d="100"/>
        </p:scale>
        <p:origin x="832" y="52"/>
      </p:cViewPr>
      <p:guideLst>
        <p:guide orient="horz" pos="2736"/>
        <p:guide pos="42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AB9EF-EDF3-43BC-9B9A-B9719F562B1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326B2AA1-9E19-45C8-863E-F8FD4B6DD334}">
      <dgm:prSet phldrT="[Text]"/>
      <dgm:spPr/>
      <dgm:t>
        <a:bodyPr/>
        <a:lstStyle/>
        <a:p>
          <a:r>
            <a:rPr lang="es-MX" dirty="0"/>
            <a:t>Red Nacional</a:t>
          </a:r>
        </a:p>
      </dgm:t>
    </dgm:pt>
    <dgm:pt modelId="{D108CDD0-8ED6-431C-BC1B-1FC0DDFF756F}" type="parTrans" cxnId="{B922CD36-E9C1-41F2-A02B-F6243FDEA219}">
      <dgm:prSet/>
      <dgm:spPr/>
      <dgm:t>
        <a:bodyPr/>
        <a:lstStyle/>
        <a:p>
          <a:endParaRPr lang="es-MX"/>
        </a:p>
      </dgm:t>
    </dgm:pt>
    <dgm:pt modelId="{69F53363-3B20-42F8-A1EF-C65A62A10F5B}" type="sibTrans" cxnId="{B922CD36-E9C1-41F2-A02B-F6243FDEA219}">
      <dgm:prSet/>
      <dgm:spPr/>
      <dgm:t>
        <a:bodyPr/>
        <a:lstStyle/>
        <a:p>
          <a:endParaRPr lang="es-MX"/>
        </a:p>
      </dgm:t>
    </dgm:pt>
    <dgm:pt modelId="{B20703E3-4632-405B-84D2-5F572835171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noFill/>
        <a:ln w="28575"/>
      </dgm:spPr>
      <dgm:t>
        <a:bodyPr/>
        <a:lstStyle/>
        <a:p>
          <a:endParaRPr lang="es-MX" dirty="0"/>
        </a:p>
        <a:p>
          <a:endParaRPr lang="es-MX" dirty="0"/>
        </a:p>
        <a:p>
          <a:r>
            <a:rPr lang="es-MX" dirty="0"/>
            <a:t>Sorteos Universitarios</a:t>
          </a:r>
        </a:p>
      </dgm:t>
    </dgm:pt>
    <dgm:pt modelId="{74B4F721-2728-43E3-9F2E-E4644EC7DAD8}" type="parTrans" cxnId="{3DE722F8-8E5C-4E19-A283-F522632F5AD9}">
      <dgm:prSet/>
      <dgm:spPr/>
      <dgm:t>
        <a:bodyPr/>
        <a:lstStyle/>
        <a:p>
          <a:endParaRPr lang="es-MX"/>
        </a:p>
      </dgm:t>
    </dgm:pt>
    <dgm:pt modelId="{A631A2A1-0A70-431D-AC3F-1BEBD64F98BC}" type="sibTrans" cxnId="{3DE722F8-8E5C-4E19-A283-F522632F5AD9}">
      <dgm:prSet/>
      <dgm:spPr/>
      <dgm:t>
        <a:bodyPr/>
        <a:lstStyle/>
        <a:p>
          <a:endParaRPr lang="es-MX"/>
        </a:p>
      </dgm:t>
    </dgm:pt>
    <dgm:pt modelId="{FEB6E7CC-ABBC-456B-8A57-CC4A09D8EB5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endParaRPr lang="es-MX" dirty="0"/>
        </a:p>
        <a:p>
          <a:endParaRPr lang="es-MX" dirty="0"/>
        </a:p>
        <a:p>
          <a:r>
            <a:rPr lang="es-MX" dirty="0"/>
            <a:t>Filantropía</a:t>
          </a:r>
        </a:p>
      </dgm:t>
    </dgm:pt>
    <dgm:pt modelId="{62905B3D-755B-4438-86D9-3252582D078F}" type="parTrans" cxnId="{BA270659-54D9-4644-B0F4-7FF5312F89ED}">
      <dgm:prSet/>
      <dgm:spPr/>
      <dgm:t>
        <a:bodyPr/>
        <a:lstStyle/>
        <a:p>
          <a:endParaRPr lang="es-MX"/>
        </a:p>
      </dgm:t>
    </dgm:pt>
    <dgm:pt modelId="{6DB2A750-C57F-4DC2-8F35-E85801528421}" type="sibTrans" cxnId="{BA270659-54D9-4644-B0F4-7FF5312F89ED}">
      <dgm:prSet/>
      <dgm:spPr/>
      <dgm:t>
        <a:bodyPr/>
        <a:lstStyle/>
        <a:p>
          <a:endParaRPr lang="es-MX"/>
        </a:p>
      </dgm:t>
    </dgm:pt>
    <dgm:pt modelId="{05032B8F-D1E5-4B61-985C-CD1C7FFDEEA1}">
      <dgm:prSet phldrT="[Text]"/>
      <dgm:spPr>
        <a:noFill/>
        <a:ln w="28575">
          <a:solidFill>
            <a:schemeClr val="accent4"/>
          </a:solidFill>
        </a:ln>
      </dgm:spPr>
      <dgm:t>
        <a:bodyPr/>
        <a:lstStyle/>
        <a:p>
          <a:endParaRPr lang="es-MX" dirty="0">
            <a:solidFill>
              <a:schemeClr val="tx1"/>
            </a:solidFill>
          </a:endParaRPr>
        </a:p>
        <a:p>
          <a:r>
            <a:rPr lang="es-MX" dirty="0">
              <a:solidFill>
                <a:schemeClr val="tx1"/>
              </a:solidFill>
            </a:rPr>
            <a:t>Patentes, Transferencia, Tecnología e Innovación</a:t>
          </a:r>
        </a:p>
      </dgm:t>
    </dgm:pt>
    <dgm:pt modelId="{D839B2AE-6B99-4FD4-BAA8-151F6F91AF32}" type="parTrans" cxnId="{143C5A00-C2FF-4733-A98B-A1080275EF6A}">
      <dgm:prSet/>
      <dgm:spPr/>
      <dgm:t>
        <a:bodyPr/>
        <a:lstStyle/>
        <a:p>
          <a:endParaRPr lang="es-MX"/>
        </a:p>
      </dgm:t>
    </dgm:pt>
    <dgm:pt modelId="{464DBEA3-019C-4B4A-9510-B7418A8262A5}" type="sibTrans" cxnId="{143C5A00-C2FF-4733-A98B-A1080275EF6A}">
      <dgm:prSet/>
      <dgm:spPr/>
      <dgm:t>
        <a:bodyPr/>
        <a:lstStyle/>
        <a:p>
          <a:endParaRPr lang="es-MX"/>
        </a:p>
      </dgm:t>
    </dgm:pt>
    <dgm:pt modelId="{6C149BC3-63A2-4F80-931D-C940692DB6C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28575">
          <a:solidFill>
            <a:srgbClr val="002060"/>
          </a:solidFill>
        </a:ln>
      </dgm:spPr>
      <dgm:t>
        <a:bodyPr/>
        <a:lstStyle/>
        <a:p>
          <a:endParaRPr lang="es-MX" dirty="0"/>
        </a:p>
        <a:p>
          <a:endParaRPr lang="es-MX" dirty="0"/>
        </a:p>
        <a:p>
          <a:endParaRPr lang="es-MX" dirty="0"/>
        </a:p>
        <a:p>
          <a:r>
            <a:rPr lang="es-MX" dirty="0"/>
            <a:t>Uso Eficiente de Energía</a:t>
          </a:r>
        </a:p>
      </dgm:t>
    </dgm:pt>
    <dgm:pt modelId="{A47144ED-505B-4B28-AA17-ED7C12FA4877}" type="parTrans" cxnId="{5100BC17-CE5B-4890-ACBB-63F5177B9E91}">
      <dgm:prSet/>
      <dgm:spPr/>
      <dgm:t>
        <a:bodyPr/>
        <a:lstStyle/>
        <a:p>
          <a:endParaRPr lang="es-MX"/>
        </a:p>
      </dgm:t>
    </dgm:pt>
    <dgm:pt modelId="{7A7C2205-76D1-468B-A772-0AAB74459972}" type="sibTrans" cxnId="{5100BC17-CE5B-4890-ACBB-63F5177B9E91}">
      <dgm:prSet/>
      <dgm:spPr/>
      <dgm:t>
        <a:bodyPr/>
        <a:lstStyle/>
        <a:p>
          <a:endParaRPr lang="es-MX"/>
        </a:p>
      </dgm:t>
    </dgm:pt>
    <dgm:pt modelId="{19745CFD-33C5-47DB-82DE-4D4374D9E9E8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 w="28575"/>
      </dgm:spPr>
      <dgm:t>
        <a:bodyPr/>
        <a:lstStyle/>
        <a:p>
          <a:endParaRPr lang="es-MX" dirty="0"/>
        </a:p>
        <a:p>
          <a:r>
            <a:rPr lang="es-MX" dirty="0"/>
            <a:t>Oportunidades Fiscales y Fondos patrimoniales </a:t>
          </a:r>
        </a:p>
      </dgm:t>
    </dgm:pt>
    <dgm:pt modelId="{88F4F455-0ACF-4048-9DFF-1AD07F75628D}" type="parTrans" cxnId="{865EE69B-7EBC-4B36-BFD7-54E8E06B45BB}">
      <dgm:prSet/>
      <dgm:spPr/>
      <dgm:t>
        <a:bodyPr/>
        <a:lstStyle/>
        <a:p>
          <a:endParaRPr lang="es-MX"/>
        </a:p>
      </dgm:t>
    </dgm:pt>
    <dgm:pt modelId="{A5288034-16EB-45C7-9BD0-81CB41E9B0E5}" type="sibTrans" cxnId="{865EE69B-7EBC-4B36-BFD7-54E8E06B45BB}">
      <dgm:prSet/>
      <dgm:spPr/>
      <dgm:t>
        <a:bodyPr/>
        <a:lstStyle/>
        <a:p>
          <a:endParaRPr lang="es-MX"/>
        </a:p>
      </dgm:t>
    </dgm:pt>
    <dgm:pt modelId="{9A9CEA4A-7CCD-4ABC-8571-18CAE417B632}">
      <dgm:prSet phldrT="[Text]"/>
      <dgm:spPr>
        <a:noFill/>
        <a:ln w="28575">
          <a:solidFill>
            <a:srgbClr val="852238"/>
          </a:solidFill>
        </a:ln>
      </dgm:spPr>
      <dgm:t>
        <a:bodyPr/>
        <a:lstStyle/>
        <a:p>
          <a:endParaRPr lang="es-MX" dirty="0">
            <a:solidFill>
              <a:schemeClr val="tx1"/>
            </a:solidFill>
          </a:endParaRPr>
        </a:p>
        <a:p>
          <a:endParaRPr lang="es-MX" dirty="0">
            <a:solidFill>
              <a:schemeClr val="tx1"/>
            </a:solidFill>
          </a:endParaRPr>
        </a:p>
        <a:p>
          <a:r>
            <a:rPr lang="es-MX" dirty="0">
              <a:solidFill>
                <a:schemeClr val="tx1"/>
              </a:solidFill>
            </a:rPr>
            <a:t>Acceso a Fondos nacionales e internacionales</a:t>
          </a:r>
        </a:p>
      </dgm:t>
    </dgm:pt>
    <dgm:pt modelId="{9A6AE0A0-FA62-4E43-A1B8-EC44421EA80C}" type="parTrans" cxnId="{73F1C080-CB08-4A3C-8D3C-890D36BC3F94}">
      <dgm:prSet/>
      <dgm:spPr/>
      <dgm:t>
        <a:bodyPr/>
        <a:lstStyle/>
        <a:p>
          <a:endParaRPr lang="es-MX"/>
        </a:p>
      </dgm:t>
    </dgm:pt>
    <dgm:pt modelId="{7894B961-8D58-4C8A-988F-D6DC7B87C707}" type="sibTrans" cxnId="{73F1C080-CB08-4A3C-8D3C-890D36BC3F94}">
      <dgm:prSet/>
      <dgm:spPr/>
      <dgm:t>
        <a:bodyPr/>
        <a:lstStyle/>
        <a:p>
          <a:endParaRPr lang="es-MX"/>
        </a:p>
      </dgm:t>
    </dgm:pt>
    <dgm:pt modelId="{ED200478-841F-4647-8271-64026FAB9CE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noFill/>
        <a:ln w="28575"/>
      </dgm:spPr>
      <dgm:t>
        <a:bodyPr/>
        <a:lstStyle/>
        <a:p>
          <a:endParaRPr lang="es-MX" dirty="0"/>
        </a:p>
        <a:p>
          <a:endParaRPr lang="es-MX" dirty="0"/>
        </a:p>
        <a:p>
          <a:r>
            <a:rPr lang="es-MX" dirty="0"/>
            <a:t>Servicios a terceros</a:t>
          </a:r>
        </a:p>
      </dgm:t>
    </dgm:pt>
    <dgm:pt modelId="{37415CF1-4CB4-4D4D-9A93-049B05C3F081}" type="parTrans" cxnId="{DE06433D-6D3B-4374-8F33-37C75E591396}">
      <dgm:prSet/>
      <dgm:spPr/>
      <dgm:t>
        <a:bodyPr/>
        <a:lstStyle/>
        <a:p>
          <a:endParaRPr lang="es-MX"/>
        </a:p>
      </dgm:t>
    </dgm:pt>
    <dgm:pt modelId="{290B72D9-0026-4ABD-A1C8-17D719B090CA}" type="sibTrans" cxnId="{DE06433D-6D3B-4374-8F33-37C75E591396}">
      <dgm:prSet/>
      <dgm:spPr/>
      <dgm:t>
        <a:bodyPr/>
        <a:lstStyle/>
        <a:p>
          <a:endParaRPr lang="es-MX"/>
        </a:p>
      </dgm:t>
    </dgm:pt>
    <dgm:pt modelId="{02BA96BD-5F15-4C24-954D-66B84BC38A2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noFill/>
        <a:ln w="28575"/>
      </dgm:spPr>
      <dgm:t>
        <a:bodyPr/>
        <a:lstStyle/>
        <a:p>
          <a:endParaRPr lang="es-MX" dirty="0"/>
        </a:p>
        <a:p>
          <a:r>
            <a:rPr lang="es-MX" dirty="0"/>
            <a:t>Empresas Universitarias</a:t>
          </a:r>
        </a:p>
      </dgm:t>
    </dgm:pt>
    <dgm:pt modelId="{FC411B4C-83CD-463E-8513-4E41B4B90CB2}" type="parTrans" cxnId="{31425F8C-7BAB-4962-9DBA-A31EA8B3FF75}">
      <dgm:prSet/>
      <dgm:spPr/>
      <dgm:t>
        <a:bodyPr/>
        <a:lstStyle/>
        <a:p>
          <a:endParaRPr lang="es-MX"/>
        </a:p>
      </dgm:t>
    </dgm:pt>
    <dgm:pt modelId="{70B47AF1-F971-4DA8-81E5-1583B12E99B4}" type="sibTrans" cxnId="{31425F8C-7BAB-4962-9DBA-A31EA8B3FF75}">
      <dgm:prSet/>
      <dgm:spPr/>
      <dgm:t>
        <a:bodyPr/>
        <a:lstStyle/>
        <a:p>
          <a:endParaRPr lang="es-MX"/>
        </a:p>
      </dgm:t>
    </dgm:pt>
    <dgm:pt modelId="{926A5D0E-C459-43D1-9873-DA1580680735}" type="pres">
      <dgm:prSet presAssocID="{F44AB9EF-EDF3-43BC-9B9A-B9719F562B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78051BF-6958-4113-B664-D627F549E8CF}" type="pres">
      <dgm:prSet presAssocID="{326B2AA1-9E19-45C8-863E-F8FD4B6DD334}" presName="centerShape" presStyleLbl="node0" presStyleIdx="0" presStyleCnt="1"/>
      <dgm:spPr/>
    </dgm:pt>
    <dgm:pt modelId="{DE210191-1DBD-46EF-9D91-A661AEBB7620}" type="pres">
      <dgm:prSet presAssocID="{74B4F721-2728-43E3-9F2E-E4644EC7DAD8}" presName="Name9" presStyleLbl="parChTrans1D2" presStyleIdx="0" presStyleCnt="8"/>
      <dgm:spPr/>
    </dgm:pt>
    <dgm:pt modelId="{2F4A5EBC-A1CB-4132-8AC0-E4EA7B3F8F69}" type="pres">
      <dgm:prSet presAssocID="{74B4F721-2728-43E3-9F2E-E4644EC7DAD8}" presName="connTx" presStyleLbl="parChTrans1D2" presStyleIdx="0" presStyleCnt="8"/>
      <dgm:spPr/>
    </dgm:pt>
    <dgm:pt modelId="{4130B17B-B57A-4A84-811D-F41C968B9157}" type="pres">
      <dgm:prSet presAssocID="{B20703E3-4632-405B-84D2-5F572835171D}" presName="node" presStyleLbl="node1" presStyleIdx="0" presStyleCnt="8">
        <dgm:presLayoutVars>
          <dgm:bulletEnabled val="1"/>
        </dgm:presLayoutVars>
      </dgm:prSet>
      <dgm:spPr/>
    </dgm:pt>
    <dgm:pt modelId="{5B966541-59AD-477E-928B-1AB63CE4201B}" type="pres">
      <dgm:prSet presAssocID="{62905B3D-755B-4438-86D9-3252582D078F}" presName="Name9" presStyleLbl="parChTrans1D2" presStyleIdx="1" presStyleCnt="8"/>
      <dgm:spPr/>
    </dgm:pt>
    <dgm:pt modelId="{F94C5314-D043-4332-BE62-45F5BE5AA18D}" type="pres">
      <dgm:prSet presAssocID="{62905B3D-755B-4438-86D9-3252582D078F}" presName="connTx" presStyleLbl="parChTrans1D2" presStyleIdx="1" presStyleCnt="8"/>
      <dgm:spPr/>
    </dgm:pt>
    <dgm:pt modelId="{A8B3A248-C098-4823-9E1A-E3422F75C2C6}" type="pres">
      <dgm:prSet presAssocID="{FEB6E7CC-ABBC-456B-8A57-CC4A09D8EB59}" presName="node" presStyleLbl="node1" presStyleIdx="1" presStyleCnt="8">
        <dgm:presLayoutVars>
          <dgm:bulletEnabled val="1"/>
        </dgm:presLayoutVars>
      </dgm:prSet>
      <dgm:spPr/>
    </dgm:pt>
    <dgm:pt modelId="{491E733A-9EC3-4A5F-A817-D8324FCA649C}" type="pres">
      <dgm:prSet presAssocID="{D839B2AE-6B99-4FD4-BAA8-151F6F91AF32}" presName="Name9" presStyleLbl="parChTrans1D2" presStyleIdx="2" presStyleCnt="8"/>
      <dgm:spPr/>
    </dgm:pt>
    <dgm:pt modelId="{4B530ECC-8175-45C0-84E9-596863A93989}" type="pres">
      <dgm:prSet presAssocID="{D839B2AE-6B99-4FD4-BAA8-151F6F91AF32}" presName="connTx" presStyleLbl="parChTrans1D2" presStyleIdx="2" presStyleCnt="8"/>
      <dgm:spPr/>
    </dgm:pt>
    <dgm:pt modelId="{0D466B1A-EC2B-49A0-9D0D-B311C408F0C0}" type="pres">
      <dgm:prSet presAssocID="{05032B8F-D1E5-4B61-985C-CD1C7FFDEEA1}" presName="node" presStyleLbl="node1" presStyleIdx="2" presStyleCnt="8">
        <dgm:presLayoutVars>
          <dgm:bulletEnabled val="1"/>
        </dgm:presLayoutVars>
      </dgm:prSet>
      <dgm:spPr/>
    </dgm:pt>
    <dgm:pt modelId="{3E694134-CA4F-4971-B455-451BE4D86613}" type="pres">
      <dgm:prSet presAssocID="{A47144ED-505B-4B28-AA17-ED7C12FA4877}" presName="Name9" presStyleLbl="parChTrans1D2" presStyleIdx="3" presStyleCnt="8"/>
      <dgm:spPr/>
    </dgm:pt>
    <dgm:pt modelId="{770482E8-861F-43D2-83FA-107130E8A951}" type="pres">
      <dgm:prSet presAssocID="{A47144ED-505B-4B28-AA17-ED7C12FA4877}" presName="connTx" presStyleLbl="parChTrans1D2" presStyleIdx="3" presStyleCnt="8"/>
      <dgm:spPr/>
    </dgm:pt>
    <dgm:pt modelId="{5AB6E8F1-622B-4B25-A350-61CF21671BB5}" type="pres">
      <dgm:prSet presAssocID="{6C149BC3-63A2-4F80-931D-C940692DB6C9}" presName="node" presStyleLbl="node1" presStyleIdx="3" presStyleCnt="8">
        <dgm:presLayoutVars>
          <dgm:bulletEnabled val="1"/>
        </dgm:presLayoutVars>
      </dgm:prSet>
      <dgm:spPr/>
    </dgm:pt>
    <dgm:pt modelId="{A0C548A3-5E7E-4D79-8593-D8D4C58D6260}" type="pres">
      <dgm:prSet presAssocID="{9A6AE0A0-FA62-4E43-A1B8-EC44421EA80C}" presName="Name9" presStyleLbl="parChTrans1D2" presStyleIdx="4" presStyleCnt="8"/>
      <dgm:spPr/>
    </dgm:pt>
    <dgm:pt modelId="{732CDB2B-E9ED-466C-A3D9-3FF3E770775D}" type="pres">
      <dgm:prSet presAssocID="{9A6AE0A0-FA62-4E43-A1B8-EC44421EA80C}" presName="connTx" presStyleLbl="parChTrans1D2" presStyleIdx="4" presStyleCnt="8"/>
      <dgm:spPr/>
    </dgm:pt>
    <dgm:pt modelId="{ADEC49A7-9488-4DD1-A84F-538A91BCCCC7}" type="pres">
      <dgm:prSet presAssocID="{9A9CEA4A-7CCD-4ABC-8571-18CAE417B632}" presName="node" presStyleLbl="node1" presStyleIdx="4" presStyleCnt="8">
        <dgm:presLayoutVars>
          <dgm:bulletEnabled val="1"/>
        </dgm:presLayoutVars>
      </dgm:prSet>
      <dgm:spPr/>
    </dgm:pt>
    <dgm:pt modelId="{9477AAFD-0892-450A-9233-FF83A6980085}" type="pres">
      <dgm:prSet presAssocID="{37415CF1-4CB4-4D4D-9A93-049B05C3F081}" presName="Name9" presStyleLbl="parChTrans1D2" presStyleIdx="5" presStyleCnt="8"/>
      <dgm:spPr/>
    </dgm:pt>
    <dgm:pt modelId="{F1F05707-541C-4F06-A507-32EB95638F42}" type="pres">
      <dgm:prSet presAssocID="{37415CF1-4CB4-4D4D-9A93-049B05C3F081}" presName="connTx" presStyleLbl="parChTrans1D2" presStyleIdx="5" presStyleCnt="8"/>
      <dgm:spPr/>
    </dgm:pt>
    <dgm:pt modelId="{55510269-F2AA-4521-BD89-C415EEF5B9AD}" type="pres">
      <dgm:prSet presAssocID="{ED200478-841F-4647-8271-64026FAB9CE6}" presName="node" presStyleLbl="node1" presStyleIdx="5" presStyleCnt="8">
        <dgm:presLayoutVars>
          <dgm:bulletEnabled val="1"/>
        </dgm:presLayoutVars>
      </dgm:prSet>
      <dgm:spPr/>
    </dgm:pt>
    <dgm:pt modelId="{BDB2260D-A28F-4CCE-B5CE-A1AAD3633A43}" type="pres">
      <dgm:prSet presAssocID="{FC411B4C-83CD-463E-8513-4E41B4B90CB2}" presName="Name9" presStyleLbl="parChTrans1D2" presStyleIdx="6" presStyleCnt="8"/>
      <dgm:spPr/>
    </dgm:pt>
    <dgm:pt modelId="{92585E1F-463D-4FF3-9ED6-EA9D1EE358C4}" type="pres">
      <dgm:prSet presAssocID="{FC411B4C-83CD-463E-8513-4E41B4B90CB2}" presName="connTx" presStyleLbl="parChTrans1D2" presStyleIdx="6" presStyleCnt="8"/>
      <dgm:spPr/>
    </dgm:pt>
    <dgm:pt modelId="{105D5860-9F18-47A9-B7E8-27F7132E14B0}" type="pres">
      <dgm:prSet presAssocID="{02BA96BD-5F15-4C24-954D-66B84BC38A21}" presName="node" presStyleLbl="node1" presStyleIdx="6" presStyleCnt="8">
        <dgm:presLayoutVars>
          <dgm:bulletEnabled val="1"/>
        </dgm:presLayoutVars>
      </dgm:prSet>
      <dgm:spPr/>
    </dgm:pt>
    <dgm:pt modelId="{4DED6535-5291-4EE7-A272-A29A30CF9FCA}" type="pres">
      <dgm:prSet presAssocID="{88F4F455-0ACF-4048-9DFF-1AD07F75628D}" presName="Name9" presStyleLbl="parChTrans1D2" presStyleIdx="7" presStyleCnt="8"/>
      <dgm:spPr/>
    </dgm:pt>
    <dgm:pt modelId="{B6055642-3A89-4A52-9711-64E978BAE176}" type="pres">
      <dgm:prSet presAssocID="{88F4F455-0ACF-4048-9DFF-1AD07F75628D}" presName="connTx" presStyleLbl="parChTrans1D2" presStyleIdx="7" presStyleCnt="8"/>
      <dgm:spPr/>
    </dgm:pt>
    <dgm:pt modelId="{D705E518-4E51-4392-AD03-828D1ECF2B0F}" type="pres">
      <dgm:prSet presAssocID="{19745CFD-33C5-47DB-82DE-4D4374D9E9E8}" presName="node" presStyleLbl="node1" presStyleIdx="7" presStyleCnt="8">
        <dgm:presLayoutVars>
          <dgm:bulletEnabled val="1"/>
        </dgm:presLayoutVars>
      </dgm:prSet>
      <dgm:spPr/>
    </dgm:pt>
  </dgm:ptLst>
  <dgm:cxnLst>
    <dgm:cxn modelId="{143C5A00-C2FF-4733-A98B-A1080275EF6A}" srcId="{326B2AA1-9E19-45C8-863E-F8FD4B6DD334}" destId="{05032B8F-D1E5-4B61-985C-CD1C7FFDEEA1}" srcOrd="2" destOrd="0" parTransId="{D839B2AE-6B99-4FD4-BAA8-151F6F91AF32}" sibTransId="{464DBEA3-019C-4B4A-9510-B7418A8262A5}"/>
    <dgm:cxn modelId="{381E1705-4649-444A-A258-E9221089B8A5}" type="presOf" srcId="{88F4F455-0ACF-4048-9DFF-1AD07F75628D}" destId="{B6055642-3A89-4A52-9711-64E978BAE176}" srcOrd="1" destOrd="0" presId="urn:microsoft.com/office/officeart/2005/8/layout/radial1"/>
    <dgm:cxn modelId="{E4F7510A-E88C-4DF9-80FB-123EC76D2920}" type="presOf" srcId="{A47144ED-505B-4B28-AA17-ED7C12FA4877}" destId="{3E694134-CA4F-4971-B455-451BE4D86613}" srcOrd="0" destOrd="0" presId="urn:microsoft.com/office/officeart/2005/8/layout/radial1"/>
    <dgm:cxn modelId="{0B978211-59A7-420B-B128-EE5CCB218004}" type="presOf" srcId="{F44AB9EF-EDF3-43BC-9B9A-B9719F562B1A}" destId="{926A5D0E-C459-43D1-9873-DA1580680735}" srcOrd="0" destOrd="0" presId="urn:microsoft.com/office/officeart/2005/8/layout/radial1"/>
    <dgm:cxn modelId="{5100BC17-CE5B-4890-ACBB-63F5177B9E91}" srcId="{326B2AA1-9E19-45C8-863E-F8FD4B6DD334}" destId="{6C149BC3-63A2-4F80-931D-C940692DB6C9}" srcOrd="3" destOrd="0" parTransId="{A47144ED-505B-4B28-AA17-ED7C12FA4877}" sibTransId="{7A7C2205-76D1-468B-A772-0AAB74459972}"/>
    <dgm:cxn modelId="{B594FB17-FA23-49CE-B6BD-6D7CC0A8B282}" type="presOf" srcId="{B20703E3-4632-405B-84D2-5F572835171D}" destId="{4130B17B-B57A-4A84-811D-F41C968B9157}" srcOrd="0" destOrd="0" presId="urn:microsoft.com/office/officeart/2005/8/layout/radial1"/>
    <dgm:cxn modelId="{A84A392B-13C2-4DDE-80D7-58E814EFF798}" type="presOf" srcId="{02BA96BD-5F15-4C24-954D-66B84BC38A21}" destId="{105D5860-9F18-47A9-B7E8-27F7132E14B0}" srcOrd="0" destOrd="0" presId="urn:microsoft.com/office/officeart/2005/8/layout/radial1"/>
    <dgm:cxn modelId="{7B1D4F32-1521-4B38-B2EC-97113A2CCEF3}" type="presOf" srcId="{D839B2AE-6B99-4FD4-BAA8-151F6F91AF32}" destId="{4B530ECC-8175-45C0-84E9-596863A93989}" srcOrd="1" destOrd="0" presId="urn:microsoft.com/office/officeart/2005/8/layout/radial1"/>
    <dgm:cxn modelId="{B922CD36-E9C1-41F2-A02B-F6243FDEA219}" srcId="{F44AB9EF-EDF3-43BC-9B9A-B9719F562B1A}" destId="{326B2AA1-9E19-45C8-863E-F8FD4B6DD334}" srcOrd="0" destOrd="0" parTransId="{D108CDD0-8ED6-431C-BC1B-1FC0DDFF756F}" sibTransId="{69F53363-3B20-42F8-A1EF-C65A62A10F5B}"/>
    <dgm:cxn modelId="{D6BA5D3A-B44A-4825-AF45-500C8B99C14E}" type="presOf" srcId="{74B4F721-2728-43E3-9F2E-E4644EC7DAD8}" destId="{2F4A5EBC-A1CB-4132-8AC0-E4EA7B3F8F69}" srcOrd="1" destOrd="0" presId="urn:microsoft.com/office/officeart/2005/8/layout/radial1"/>
    <dgm:cxn modelId="{AA2E963B-0CE7-4468-B938-0005F8EE217E}" type="presOf" srcId="{ED200478-841F-4647-8271-64026FAB9CE6}" destId="{55510269-F2AA-4521-BD89-C415EEF5B9AD}" srcOrd="0" destOrd="0" presId="urn:microsoft.com/office/officeart/2005/8/layout/radial1"/>
    <dgm:cxn modelId="{58C9713C-1EE7-4AF0-BFF8-CAF424C18824}" type="presOf" srcId="{6C149BC3-63A2-4F80-931D-C940692DB6C9}" destId="{5AB6E8F1-622B-4B25-A350-61CF21671BB5}" srcOrd="0" destOrd="0" presId="urn:microsoft.com/office/officeart/2005/8/layout/radial1"/>
    <dgm:cxn modelId="{D8D87A3C-DCE4-4682-873D-631939DB99DF}" type="presOf" srcId="{37415CF1-4CB4-4D4D-9A93-049B05C3F081}" destId="{9477AAFD-0892-450A-9233-FF83A6980085}" srcOrd="0" destOrd="0" presId="urn:microsoft.com/office/officeart/2005/8/layout/radial1"/>
    <dgm:cxn modelId="{DE06433D-6D3B-4374-8F33-37C75E591396}" srcId="{326B2AA1-9E19-45C8-863E-F8FD4B6DD334}" destId="{ED200478-841F-4647-8271-64026FAB9CE6}" srcOrd="5" destOrd="0" parTransId="{37415CF1-4CB4-4D4D-9A93-049B05C3F081}" sibTransId="{290B72D9-0026-4ABD-A1C8-17D719B090CA}"/>
    <dgm:cxn modelId="{E3A7275E-36ED-40BE-B92E-A1B5465C5B84}" type="presOf" srcId="{326B2AA1-9E19-45C8-863E-F8FD4B6DD334}" destId="{F78051BF-6958-4113-B664-D627F549E8CF}" srcOrd="0" destOrd="0" presId="urn:microsoft.com/office/officeart/2005/8/layout/radial1"/>
    <dgm:cxn modelId="{02E15062-777D-4965-8E59-F516567F2E27}" type="presOf" srcId="{62905B3D-755B-4438-86D9-3252582D078F}" destId="{F94C5314-D043-4332-BE62-45F5BE5AA18D}" srcOrd="1" destOrd="0" presId="urn:microsoft.com/office/officeart/2005/8/layout/radial1"/>
    <dgm:cxn modelId="{70625642-85E7-44AD-A5E2-F064A3E92BD1}" type="presOf" srcId="{19745CFD-33C5-47DB-82DE-4D4374D9E9E8}" destId="{D705E518-4E51-4392-AD03-828D1ECF2B0F}" srcOrd="0" destOrd="0" presId="urn:microsoft.com/office/officeart/2005/8/layout/radial1"/>
    <dgm:cxn modelId="{F927F752-219E-4317-8FAA-B220A83F4ECE}" type="presOf" srcId="{88F4F455-0ACF-4048-9DFF-1AD07F75628D}" destId="{4DED6535-5291-4EE7-A272-A29A30CF9FCA}" srcOrd="0" destOrd="0" presId="urn:microsoft.com/office/officeart/2005/8/layout/radial1"/>
    <dgm:cxn modelId="{BA270659-54D9-4644-B0F4-7FF5312F89ED}" srcId="{326B2AA1-9E19-45C8-863E-F8FD4B6DD334}" destId="{FEB6E7CC-ABBC-456B-8A57-CC4A09D8EB59}" srcOrd="1" destOrd="0" parTransId="{62905B3D-755B-4438-86D9-3252582D078F}" sibTransId="{6DB2A750-C57F-4DC2-8F35-E85801528421}"/>
    <dgm:cxn modelId="{73F1C080-CB08-4A3C-8D3C-890D36BC3F94}" srcId="{326B2AA1-9E19-45C8-863E-F8FD4B6DD334}" destId="{9A9CEA4A-7CCD-4ABC-8571-18CAE417B632}" srcOrd="4" destOrd="0" parTransId="{9A6AE0A0-FA62-4E43-A1B8-EC44421EA80C}" sibTransId="{7894B961-8D58-4C8A-988F-D6DC7B87C707}"/>
    <dgm:cxn modelId="{EB403881-3349-47A4-AA3A-AC9F70D4F16B}" type="presOf" srcId="{9A9CEA4A-7CCD-4ABC-8571-18CAE417B632}" destId="{ADEC49A7-9488-4DD1-A84F-538A91BCCCC7}" srcOrd="0" destOrd="0" presId="urn:microsoft.com/office/officeart/2005/8/layout/radial1"/>
    <dgm:cxn modelId="{A54DB688-9A32-4B54-8442-3825898C15EB}" type="presOf" srcId="{D839B2AE-6B99-4FD4-BAA8-151F6F91AF32}" destId="{491E733A-9EC3-4A5F-A817-D8324FCA649C}" srcOrd="0" destOrd="0" presId="urn:microsoft.com/office/officeart/2005/8/layout/radial1"/>
    <dgm:cxn modelId="{31425F8C-7BAB-4962-9DBA-A31EA8B3FF75}" srcId="{326B2AA1-9E19-45C8-863E-F8FD4B6DD334}" destId="{02BA96BD-5F15-4C24-954D-66B84BC38A21}" srcOrd="6" destOrd="0" parTransId="{FC411B4C-83CD-463E-8513-4E41B4B90CB2}" sibTransId="{70B47AF1-F971-4DA8-81E5-1583B12E99B4}"/>
    <dgm:cxn modelId="{6C3E9996-13E3-439E-B4B5-E0661A18F921}" type="presOf" srcId="{62905B3D-755B-4438-86D9-3252582D078F}" destId="{5B966541-59AD-477E-928B-1AB63CE4201B}" srcOrd="0" destOrd="0" presId="urn:microsoft.com/office/officeart/2005/8/layout/radial1"/>
    <dgm:cxn modelId="{865EE69B-7EBC-4B36-BFD7-54E8E06B45BB}" srcId="{326B2AA1-9E19-45C8-863E-F8FD4B6DD334}" destId="{19745CFD-33C5-47DB-82DE-4D4374D9E9E8}" srcOrd="7" destOrd="0" parTransId="{88F4F455-0ACF-4048-9DFF-1AD07F75628D}" sibTransId="{A5288034-16EB-45C7-9BD0-81CB41E9B0E5}"/>
    <dgm:cxn modelId="{0A5BE3A2-88D3-4B87-A13B-C44C69292AA6}" type="presOf" srcId="{FEB6E7CC-ABBC-456B-8A57-CC4A09D8EB59}" destId="{A8B3A248-C098-4823-9E1A-E3422F75C2C6}" srcOrd="0" destOrd="0" presId="urn:microsoft.com/office/officeart/2005/8/layout/radial1"/>
    <dgm:cxn modelId="{56FD60BC-B37C-4873-A1D3-A45D8B7BEF29}" type="presOf" srcId="{9A6AE0A0-FA62-4E43-A1B8-EC44421EA80C}" destId="{732CDB2B-E9ED-466C-A3D9-3FF3E770775D}" srcOrd="1" destOrd="0" presId="urn:microsoft.com/office/officeart/2005/8/layout/radial1"/>
    <dgm:cxn modelId="{9AE826C0-99B6-46BD-99E6-761A1BF17385}" type="presOf" srcId="{FC411B4C-83CD-463E-8513-4E41B4B90CB2}" destId="{BDB2260D-A28F-4CCE-B5CE-A1AAD3633A43}" srcOrd="0" destOrd="0" presId="urn:microsoft.com/office/officeart/2005/8/layout/radial1"/>
    <dgm:cxn modelId="{36F1E3E2-3634-4BF5-A9ED-7E27CCD33C21}" type="presOf" srcId="{05032B8F-D1E5-4B61-985C-CD1C7FFDEEA1}" destId="{0D466B1A-EC2B-49A0-9D0D-B311C408F0C0}" srcOrd="0" destOrd="0" presId="urn:microsoft.com/office/officeart/2005/8/layout/radial1"/>
    <dgm:cxn modelId="{6363DBE4-9701-4F07-BD0D-38FA6C5CA887}" type="presOf" srcId="{74B4F721-2728-43E3-9F2E-E4644EC7DAD8}" destId="{DE210191-1DBD-46EF-9D91-A661AEBB7620}" srcOrd="0" destOrd="0" presId="urn:microsoft.com/office/officeart/2005/8/layout/radial1"/>
    <dgm:cxn modelId="{741308F1-8621-4276-BDA2-4185C31A8F2F}" type="presOf" srcId="{9A6AE0A0-FA62-4E43-A1B8-EC44421EA80C}" destId="{A0C548A3-5E7E-4D79-8593-D8D4C58D6260}" srcOrd="0" destOrd="0" presId="urn:microsoft.com/office/officeart/2005/8/layout/radial1"/>
    <dgm:cxn modelId="{8423DBF1-BA9E-4030-9C85-3632B465C65A}" type="presOf" srcId="{FC411B4C-83CD-463E-8513-4E41B4B90CB2}" destId="{92585E1F-463D-4FF3-9ED6-EA9D1EE358C4}" srcOrd="1" destOrd="0" presId="urn:microsoft.com/office/officeart/2005/8/layout/radial1"/>
    <dgm:cxn modelId="{5CDC81F2-25F8-442C-95C8-728E1EF45644}" type="presOf" srcId="{A47144ED-505B-4B28-AA17-ED7C12FA4877}" destId="{770482E8-861F-43D2-83FA-107130E8A951}" srcOrd="1" destOrd="0" presId="urn:microsoft.com/office/officeart/2005/8/layout/radial1"/>
    <dgm:cxn modelId="{3DE722F8-8E5C-4E19-A283-F522632F5AD9}" srcId="{326B2AA1-9E19-45C8-863E-F8FD4B6DD334}" destId="{B20703E3-4632-405B-84D2-5F572835171D}" srcOrd="0" destOrd="0" parTransId="{74B4F721-2728-43E3-9F2E-E4644EC7DAD8}" sibTransId="{A631A2A1-0A70-431D-AC3F-1BEBD64F98BC}"/>
    <dgm:cxn modelId="{742BDEFC-307F-4C36-8D2F-9F40D81050E7}" type="presOf" srcId="{37415CF1-4CB4-4D4D-9A93-049B05C3F081}" destId="{F1F05707-541C-4F06-A507-32EB95638F42}" srcOrd="1" destOrd="0" presId="urn:microsoft.com/office/officeart/2005/8/layout/radial1"/>
    <dgm:cxn modelId="{9AA7BFEB-0FBE-48EE-89D6-158190B9CBF5}" type="presParOf" srcId="{926A5D0E-C459-43D1-9873-DA1580680735}" destId="{F78051BF-6958-4113-B664-D627F549E8CF}" srcOrd="0" destOrd="0" presId="urn:microsoft.com/office/officeart/2005/8/layout/radial1"/>
    <dgm:cxn modelId="{B7821D82-DEB4-4A99-B664-573A8ED5360F}" type="presParOf" srcId="{926A5D0E-C459-43D1-9873-DA1580680735}" destId="{DE210191-1DBD-46EF-9D91-A661AEBB7620}" srcOrd="1" destOrd="0" presId="urn:microsoft.com/office/officeart/2005/8/layout/radial1"/>
    <dgm:cxn modelId="{BEF1210F-8BC5-406A-92D1-2949E4092829}" type="presParOf" srcId="{DE210191-1DBD-46EF-9D91-A661AEBB7620}" destId="{2F4A5EBC-A1CB-4132-8AC0-E4EA7B3F8F69}" srcOrd="0" destOrd="0" presId="urn:microsoft.com/office/officeart/2005/8/layout/radial1"/>
    <dgm:cxn modelId="{ECC36C9E-F3FA-4F3D-9F1A-657CBEE9886F}" type="presParOf" srcId="{926A5D0E-C459-43D1-9873-DA1580680735}" destId="{4130B17B-B57A-4A84-811D-F41C968B9157}" srcOrd="2" destOrd="0" presId="urn:microsoft.com/office/officeart/2005/8/layout/radial1"/>
    <dgm:cxn modelId="{3D3DA62B-842B-4A68-AA30-857F223CE870}" type="presParOf" srcId="{926A5D0E-C459-43D1-9873-DA1580680735}" destId="{5B966541-59AD-477E-928B-1AB63CE4201B}" srcOrd="3" destOrd="0" presId="urn:microsoft.com/office/officeart/2005/8/layout/radial1"/>
    <dgm:cxn modelId="{FD6FFF03-321F-49CB-AC65-ECACB9DC46BB}" type="presParOf" srcId="{5B966541-59AD-477E-928B-1AB63CE4201B}" destId="{F94C5314-D043-4332-BE62-45F5BE5AA18D}" srcOrd="0" destOrd="0" presId="urn:microsoft.com/office/officeart/2005/8/layout/radial1"/>
    <dgm:cxn modelId="{2757A820-6BC2-4D79-B15C-63CAA7D8F1D3}" type="presParOf" srcId="{926A5D0E-C459-43D1-9873-DA1580680735}" destId="{A8B3A248-C098-4823-9E1A-E3422F75C2C6}" srcOrd="4" destOrd="0" presId="urn:microsoft.com/office/officeart/2005/8/layout/radial1"/>
    <dgm:cxn modelId="{9B26712C-E658-4974-9445-99403B35076C}" type="presParOf" srcId="{926A5D0E-C459-43D1-9873-DA1580680735}" destId="{491E733A-9EC3-4A5F-A817-D8324FCA649C}" srcOrd="5" destOrd="0" presId="urn:microsoft.com/office/officeart/2005/8/layout/radial1"/>
    <dgm:cxn modelId="{82D82A07-DC26-4F2C-9CAC-359DAA25DA6B}" type="presParOf" srcId="{491E733A-9EC3-4A5F-A817-D8324FCA649C}" destId="{4B530ECC-8175-45C0-84E9-596863A93989}" srcOrd="0" destOrd="0" presId="urn:microsoft.com/office/officeart/2005/8/layout/radial1"/>
    <dgm:cxn modelId="{7679A84E-D258-41DF-AE8C-B317D7CCC009}" type="presParOf" srcId="{926A5D0E-C459-43D1-9873-DA1580680735}" destId="{0D466B1A-EC2B-49A0-9D0D-B311C408F0C0}" srcOrd="6" destOrd="0" presId="urn:microsoft.com/office/officeart/2005/8/layout/radial1"/>
    <dgm:cxn modelId="{1A8C7F71-0E24-4A6F-9869-549C56039B4C}" type="presParOf" srcId="{926A5D0E-C459-43D1-9873-DA1580680735}" destId="{3E694134-CA4F-4971-B455-451BE4D86613}" srcOrd="7" destOrd="0" presId="urn:microsoft.com/office/officeart/2005/8/layout/radial1"/>
    <dgm:cxn modelId="{8BBA956E-9804-4E3B-A8C9-6E19E9E583A4}" type="presParOf" srcId="{3E694134-CA4F-4971-B455-451BE4D86613}" destId="{770482E8-861F-43D2-83FA-107130E8A951}" srcOrd="0" destOrd="0" presId="urn:microsoft.com/office/officeart/2005/8/layout/radial1"/>
    <dgm:cxn modelId="{A58C9C04-42EB-4341-857B-CC3AE3E4D603}" type="presParOf" srcId="{926A5D0E-C459-43D1-9873-DA1580680735}" destId="{5AB6E8F1-622B-4B25-A350-61CF21671BB5}" srcOrd="8" destOrd="0" presId="urn:microsoft.com/office/officeart/2005/8/layout/radial1"/>
    <dgm:cxn modelId="{A01EBAD5-88DD-4F28-9163-9F49509C4A22}" type="presParOf" srcId="{926A5D0E-C459-43D1-9873-DA1580680735}" destId="{A0C548A3-5E7E-4D79-8593-D8D4C58D6260}" srcOrd="9" destOrd="0" presId="urn:microsoft.com/office/officeart/2005/8/layout/radial1"/>
    <dgm:cxn modelId="{BB68C6AB-0B70-46D2-A3FF-2B8A37B4BEC2}" type="presParOf" srcId="{A0C548A3-5E7E-4D79-8593-D8D4C58D6260}" destId="{732CDB2B-E9ED-466C-A3D9-3FF3E770775D}" srcOrd="0" destOrd="0" presId="urn:microsoft.com/office/officeart/2005/8/layout/radial1"/>
    <dgm:cxn modelId="{87410208-F0AC-4F86-89C9-C9464B229853}" type="presParOf" srcId="{926A5D0E-C459-43D1-9873-DA1580680735}" destId="{ADEC49A7-9488-4DD1-A84F-538A91BCCCC7}" srcOrd="10" destOrd="0" presId="urn:microsoft.com/office/officeart/2005/8/layout/radial1"/>
    <dgm:cxn modelId="{55773C76-4BB0-44EE-B26F-B625F2D29DE7}" type="presParOf" srcId="{926A5D0E-C459-43D1-9873-DA1580680735}" destId="{9477AAFD-0892-450A-9233-FF83A6980085}" srcOrd="11" destOrd="0" presId="urn:microsoft.com/office/officeart/2005/8/layout/radial1"/>
    <dgm:cxn modelId="{34BA9D6B-D73C-493D-B011-707CBAECB41F}" type="presParOf" srcId="{9477AAFD-0892-450A-9233-FF83A6980085}" destId="{F1F05707-541C-4F06-A507-32EB95638F42}" srcOrd="0" destOrd="0" presId="urn:microsoft.com/office/officeart/2005/8/layout/radial1"/>
    <dgm:cxn modelId="{F115262B-697B-4948-8E93-5C9A4E6D35CB}" type="presParOf" srcId="{926A5D0E-C459-43D1-9873-DA1580680735}" destId="{55510269-F2AA-4521-BD89-C415EEF5B9AD}" srcOrd="12" destOrd="0" presId="urn:microsoft.com/office/officeart/2005/8/layout/radial1"/>
    <dgm:cxn modelId="{25909CE8-930F-4894-9D96-8BBF4B3BB498}" type="presParOf" srcId="{926A5D0E-C459-43D1-9873-DA1580680735}" destId="{BDB2260D-A28F-4CCE-B5CE-A1AAD3633A43}" srcOrd="13" destOrd="0" presId="urn:microsoft.com/office/officeart/2005/8/layout/radial1"/>
    <dgm:cxn modelId="{4558073F-24A5-4F40-A2EE-639370804296}" type="presParOf" srcId="{BDB2260D-A28F-4CCE-B5CE-A1AAD3633A43}" destId="{92585E1F-463D-4FF3-9ED6-EA9D1EE358C4}" srcOrd="0" destOrd="0" presId="urn:microsoft.com/office/officeart/2005/8/layout/radial1"/>
    <dgm:cxn modelId="{5E2FF2EB-D823-4C7F-A773-0E8E56A36182}" type="presParOf" srcId="{926A5D0E-C459-43D1-9873-DA1580680735}" destId="{105D5860-9F18-47A9-B7E8-27F7132E14B0}" srcOrd="14" destOrd="0" presId="urn:microsoft.com/office/officeart/2005/8/layout/radial1"/>
    <dgm:cxn modelId="{16EAD744-67CB-4ECE-8FED-DA4AFF38549F}" type="presParOf" srcId="{926A5D0E-C459-43D1-9873-DA1580680735}" destId="{4DED6535-5291-4EE7-A272-A29A30CF9FCA}" srcOrd="15" destOrd="0" presId="urn:microsoft.com/office/officeart/2005/8/layout/radial1"/>
    <dgm:cxn modelId="{997DBB74-A46C-47BF-9343-0A8E61126B36}" type="presParOf" srcId="{4DED6535-5291-4EE7-A272-A29A30CF9FCA}" destId="{B6055642-3A89-4A52-9711-64E978BAE176}" srcOrd="0" destOrd="0" presId="urn:microsoft.com/office/officeart/2005/8/layout/radial1"/>
    <dgm:cxn modelId="{72C2DB34-F3D0-4D6F-BC79-8E21EC068B7E}" type="presParOf" srcId="{926A5D0E-C459-43D1-9873-DA1580680735}" destId="{D705E518-4E51-4392-AD03-828D1ECF2B0F}" srcOrd="1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051BF-6958-4113-B664-D627F549E8CF}">
      <dsp:nvSpPr>
        <dsp:cNvPr id="0" name=""/>
        <dsp:cNvSpPr/>
      </dsp:nvSpPr>
      <dsp:spPr>
        <a:xfrm>
          <a:off x="3323824" y="2210160"/>
          <a:ext cx="1285617" cy="12856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Red Nacional</a:t>
          </a:r>
        </a:p>
      </dsp:txBody>
      <dsp:txXfrm>
        <a:off x="3512098" y="2398434"/>
        <a:ext cx="909069" cy="909069"/>
      </dsp:txXfrm>
    </dsp:sp>
    <dsp:sp modelId="{DE210191-1DBD-46EF-9D91-A661AEBB7620}">
      <dsp:nvSpPr>
        <dsp:cNvPr id="0" name=""/>
        <dsp:cNvSpPr/>
      </dsp:nvSpPr>
      <dsp:spPr>
        <a:xfrm rot="16200000">
          <a:off x="3515770" y="1744713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944089" y="1736754"/>
        <a:ext cx="45086" cy="45086"/>
      </dsp:txXfrm>
    </dsp:sp>
    <dsp:sp modelId="{4130B17B-B57A-4A84-811D-F41C968B9157}">
      <dsp:nvSpPr>
        <dsp:cNvPr id="0" name=""/>
        <dsp:cNvSpPr/>
      </dsp:nvSpPr>
      <dsp:spPr>
        <a:xfrm>
          <a:off x="3323824" y="22817"/>
          <a:ext cx="1285617" cy="1285617"/>
        </a:xfrm>
        <a:prstGeom prst="ellipse">
          <a:avLst/>
        </a:pr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Sorteos Universitarios</a:t>
          </a:r>
        </a:p>
      </dsp:txBody>
      <dsp:txXfrm>
        <a:off x="3512098" y="211091"/>
        <a:ext cx="909069" cy="909069"/>
      </dsp:txXfrm>
    </dsp:sp>
    <dsp:sp modelId="{5B966541-59AD-477E-928B-1AB63CE4201B}">
      <dsp:nvSpPr>
        <dsp:cNvPr id="0" name=""/>
        <dsp:cNvSpPr/>
      </dsp:nvSpPr>
      <dsp:spPr>
        <a:xfrm rot="18900000">
          <a:off x="4289113" y="2065042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717432" y="2057083"/>
        <a:ext cx="45086" cy="45086"/>
      </dsp:txXfrm>
    </dsp:sp>
    <dsp:sp modelId="{A8B3A248-C098-4823-9E1A-E3422F75C2C6}">
      <dsp:nvSpPr>
        <dsp:cNvPr id="0" name=""/>
        <dsp:cNvSpPr/>
      </dsp:nvSpPr>
      <dsp:spPr>
        <a:xfrm>
          <a:off x="4870509" y="663475"/>
          <a:ext cx="1285617" cy="1285617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Filantropía</a:t>
          </a:r>
        </a:p>
      </dsp:txBody>
      <dsp:txXfrm>
        <a:off x="5058783" y="851749"/>
        <a:ext cx="909069" cy="909069"/>
      </dsp:txXfrm>
    </dsp:sp>
    <dsp:sp modelId="{491E733A-9EC3-4A5F-A817-D8324FCA649C}">
      <dsp:nvSpPr>
        <dsp:cNvPr id="0" name=""/>
        <dsp:cNvSpPr/>
      </dsp:nvSpPr>
      <dsp:spPr>
        <a:xfrm>
          <a:off x="4609441" y="2838384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5037761" y="2830426"/>
        <a:ext cx="45086" cy="45086"/>
      </dsp:txXfrm>
    </dsp:sp>
    <dsp:sp modelId="{0D466B1A-EC2B-49A0-9D0D-B311C408F0C0}">
      <dsp:nvSpPr>
        <dsp:cNvPr id="0" name=""/>
        <dsp:cNvSpPr/>
      </dsp:nvSpPr>
      <dsp:spPr>
        <a:xfrm>
          <a:off x="5511166" y="2210160"/>
          <a:ext cx="1285617" cy="1285617"/>
        </a:xfrm>
        <a:prstGeom prst="ellipse">
          <a:avLst/>
        </a:prstGeom>
        <a:noFill/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Patentes, Transferencia, Tecnología e Innovación</a:t>
          </a:r>
        </a:p>
      </dsp:txBody>
      <dsp:txXfrm>
        <a:off x="5699440" y="2398434"/>
        <a:ext cx="909069" cy="909069"/>
      </dsp:txXfrm>
    </dsp:sp>
    <dsp:sp modelId="{3E694134-CA4F-4971-B455-451BE4D86613}">
      <dsp:nvSpPr>
        <dsp:cNvPr id="0" name=""/>
        <dsp:cNvSpPr/>
      </dsp:nvSpPr>
      <dsp:spPr>
        <a:xfrm rot="2700000">
          <a:off x="4289113" y="3611727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717432" y="3603768"/>
        <a:ext cx="45086" cy="45086"/>
      </dsp:txXfrm>
    </dsp:sp>
    <dsp:sp modelId="{5AB6E8F1-622B-4B25-A350-61CF21671BB5}">
      <dsp:nvSpPr>
        <dsp:cNvPr id="0" name=""/>
        <dsp:cNvSpPr/>
      </dsp:nvSpPr>
      <dsp:spPr>
        <a:xfrm>
          <a:off x="4870509" y="3756845"/>
          <a:ext cx="1285617" cy="1285617"/>
        </a:xfrm>
        <a:prstGeom prst="ellipse">
          <a:avLst/>
        </a:prstGeom>
        <a:noFill/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Uso Eficiente de Energía</a:t>
          </a:r>
        </a:p>
      </dsp:txBody>
      <dsp:txXfrm>
        <a:off x="5058783" y="3945119"/>
        <a:ext cx="909069" cy="909069"/>
      </dsp:txXfrm>
    </dsp:sp>
    <dsp:sp modelId="{A0C548A3-5E7E-4D79-8593-D8D4C58D6260}">
      <dsp:nvSpPr>
        <dsp:cNvPr id="0" name=""/>
        <dsp:cNvSpPr/>
      </dsp:nvSpPr>
      <dsp:spPr>
        <a:xfrm rot="5400000">
          <a:off x="3515770" y="3932056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944089" y="3924097"/>
        <a:ext cx="45086" cy="45086"/>
      </dsp:txXfrm>
    </dsp:sp>
    <dsp:sp modelId="{ADEC49A7-9488-4DD1-A84F-538A91BCCCC7}">
      <dsp:nvSpPr>
        <dsp:cNvPr id="0" name=""/>
        <dsp:cNvSpPr/>
      </dsp:nvSpPr>
      <dsp:spPr>
        <a:xfrm>
          <a:off x="3323824" y="4397503"/>
          <a:ext cx="1285617" cy="1285617"/>
        </a:xfrm>
        <a:prstGeom prst="ellipse">
          <a:avLst/>
        </a:prstGeom>
        <a:noFill/>
        <a:ln w="28575" cap="flat" cmpd="sng" algn="ctr">
          <a:solidFill>
            <a:srgbClr val="8522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solidFill>
                <a:schemeClr val="tx1"/>
              </a:solidFill>
            </a:rPr>
            <a:t>Acceso a Fondos nacionales e internacionales</a:t>
          </a:r>
        </a:p>
      </dsp:txBody>
      <dsp:txXfrm>
        <a:off x="3512098" y="4585777"/>
        <a:ext cx="909069" cy="909069"/>
      </dsp:txXfrm>
    </dsp:sp>
    <dsp:sp modelId="{9477AAFD-0892-450A-9233-FF83A6980085}">
      <dsp:nvSpPr>
        <dsp:cNvPr id="0" name=""/>
        <dsp:cNvSpPr/>
      </dsp:nvSpPr>
      <dsp:spPr>
        <a:xfrm rot="8100000">
          <a:off x="2742428" y="3611727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3170747" y="3603768"/>
        <a:ext cx="45086" cy="45086"/>
      </dsp:txXfrm>
    </dsp:sp>
    <dsp:sp modelId="{55510269-F2AA-4521-BD89-C415EEF5B9AD}">
      <dsp:nvSpPr>
        <dsp:cNvPr id="0" name=""/>
        <dsp:cNvSpPr/>
      </dsp:nvSpPr>
      <dsp:spPr>
        <a:xfrm>
          <a:off x="1777138" y="3756845"/>
          <a:ext cx="1285617" cy="1285617"/>
        </a:xfrm>
        <a:prstGeom prst="ellipse">
          <a:avLst/>
        </a:prstGeom>
        <a:noFill/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Servicios a terceros</a:t>
          </a:r>
        </a:p>
      </dsp:txBody>
      <dsp:txXfrm>
        <a:off x="1965412" y="3945119"/>
        <a:ext cx="909069" cy="909069"/>
      </dsp:txXfrm>
    </dsp:sp>
    <dsp:sp modelId="{BDB2260D-A28F-4CCE-B5CE-A1AAD3633A43}">
      <dsp:nvSpPr>
        <dsp:cNvPr id="0" name=""/>
        <dsp:cNvSpPr/>
      </dsp:nvSpPr>
      <dsp:spPr>
        <a:xfrm rot="10800000">
          <a:off x="2422099" y="2838384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2850418" y="2830426"/>
        <a:ext cx="45086" cy="45086"/>
      </dsp:txXfrm>
    </dsp:sp>
    <dsp:sp modelId="{105D5860-9F18-47A9-B7E8-27F7132E14B0}">
      <dsp:nvSpPr>
        <dsp:cNvPr id="0" name=""/>
        <dsp:cNvSpPr/>
      </dsp:nvSpPr>
      <dsp:spPr>
        <a:xfrm>
          <a:off x="1136481" y="2210160"/>
          <a:ext cx="1285617" cy="1285617"/>
        </a:xfrm>
        <a:prstGeom prst="ellipse">
          <a:avLst/>
        </a:prstGeom>
        <a:noFill/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Empresas Universitarias</a:t>
          </a:r>
        </a:p>
      </dsp:txBody>
      <dsp:txXfrm>
        <a:off x="1324755" y="2398434"/>
        <a:ext cx="909069" cy="909069"/>
      </dsp:txXfrm>
    </dsp:sp>
    <dsp:sp modelId="{4DED6535-5291-4EE7-A272-A29A30CF9FCA}">
      <dsp:nvSpPr>
        <dsp:cNvPr id="0" name=""/>
        <dsp:cNvSpPr/>
      </dsp:nvSpPr>
      <dsp:spPr>
        <a:xfrm rot="13500000">
          <a:off x="2742428" y="2065042"/>
          <a:ext cx="901724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901724" y="145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 rot="10800000">
        <a:off x="3170747" y="2057083"/>
        <a:ext cx="45086" cy="45086"/>
      </dsp:txXfrm>
    </dsp:sp>
    <dsp:sp modelId="{D705E518-4E51-4392-AD03-828D1ECF2B0F}">
      <dsp:nvSpPr>
        <dsp:cNvPr id="0" name=""/>
        <dsp:cNvSpPr/>
      </dsp:nvSpPr>
      <dsp:spPr>
        <a:xfrm>
          <a:off x="1777138" y="663475"/>
          <a:ext cx="1285617" cy="1285617"/>
        </a:xfrm>
        <a:prstGeom prst="ellipse">
          <a:avLst/>
        </a:prstGeom>
        <a:noFill/>
        <a:ln w="28575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Oportunidades Fiscales y Fondos patrimoniales </a:t>
          </a:r>
        </a:p>
      </dsp:txBody>
      <dsp:txXfrm>
        <a:off x="1965412" y="851749"/>
        <a:ext cx="909069" cy="90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2A2DA-96CA-A14D-BFB2-398161204868}" type="datetimeFigureOut">
              <a:rPr lang="es-ES_tradnl" smtClean="0"/>
              <a:pPr/>
              <a:t>03/03/2021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BBB15-49F5-594F-BC5D-A7F46CFAD363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5EFB-1750-4E41-A67D-E93460EC2554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EAD06-B191-44A1-AE71-7E49716DE8D6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29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716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017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327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197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733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55" indent="0" algn="ctr">
              <a:buNone/>
              <a:defRPr sz="2667"/>
            </a:lvl2pPr>
            <a:lvl3pPr marL="1219110" indent="0" algn="ctr">
              <a:buNone/>
              <a:defRPr sz="2400"/>
            </a:lvl3pPr>
            <a:lvl4pPr marL="1828664" indent="0" algn="ctr">
              <a:buNone/>
              <a:defRPr sz="2133"/>
            </a:lvl4pPr>
            <a:lvl5pPr marL="2438218" indent="0" algn="ctr">
              <a:buNone/>
              <a:defRPr sz="2133"/>
            </a:lvl5pPr>
            <a:lvl6pPr marL="3047772" indent="0" algn="ctr">
              <a:buNone/>
              <a:defRPr sz="2133"/>
            </a:lvl6pPr>
            <a:lvl7pPr marL="3657327" indent="0" algn="ctr">
              <a:buNone/>
              <a:defRPr sz="2133"/>
            </a:lvl7pPr>
            <a:lvl8pPr marL="4266880" indent="0" algn="ctr">
              <a:buNone/>
              <a:defRPr sz="2133"/>
            </a:lvl8pPr>
            <a:lvl9pPr marL="4876435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142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38" tIns="45719" rIns="91438" bIns="45719" rtlCol="0" anchor="ctr">
            <a:noAutofit/>
          </a:bodyPr>
          <a:lstStyle>
            <a:lvl1pPr>
              <a:defRPr lang="es-MX" dirty="0"/>
            </a:lvl1pPr>
          </a:lstStyle>
          <a:p>
            <a:pPr lvl="0"/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38" tIns="45719" rIns="91438" bIns="45719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s-MX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552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503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94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9" y="250507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165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10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64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113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3399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>
            <a:normAutofit/>
          </a:bodyPr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55" indent="0">
              <a:buNone/>
              <a:defRPr sz="1867"/>
            </a:lvl2pPr>
            <a:lvl3pPr marL="1219110" indent="0">
              <a:buNone/>
              <a:defRPr sz="1600"/>
            </a:lvl3pPr>
            <a:lvl4pPr marL="1828664" indent="0">
              <a:buNone/>
              <a:defRPr sz="1333"/>
            </a:lvl4pPr>
            <a:lvl5pPr marL="2438218" indent="0">
              <a:buNone/>
              <a:defRPr sz="1333"/>
            </a:lvl5pPr>
            <a:lvl6pPr marL="3047772" indent="0">
              <a:buNone/>
              <a:defRPr sz="1333"/>
            </a:lvl6pPr>
            <a:lvl7pPr marL="3657327" indent="0">
              <a:buNone/>
              <a:defRPr sz="1333"/>
            </a:lvl7pPr>
            <a:lvl8pPr marL="4266880" indent="0">
              <a:buNone/>
              <a:defRPr sz="1333"/>
            </a:lvl8pPr>
            <a:lvl9pPr marL="4876435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385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733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3733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55" indent="0">
              <a:buNone/>
              <a:defRPr sz="1867"/>
            </a:lvl2pPr>
            <a:lvl3pPr marL="1219110" indent="0">
              <a:buNone/>
              <a:defRPr sz="1600"/>
            </a:lvl3pPr>
            <a:lvl4pPr marL="1828664" indent="0">
              <a:buNone/>
              <a:defRPr sz="1333"/>
            </a:lvl4pPr>
            <a:lvl5pPr marL="2438218" indent="0">
              <a:buNone/>
              <a:defRPr sz="1333"/>
            </a:lvl5pPr>
            <a:lvl6pPr marL="3047772" indent="0">
              <a:buNone/>
              <a:defRPr sz="1333"/>
            </a:lvl6pPr>
            <a:lvl7pPr marL="3657327" indent="0">
              <a:buNone/>
              <a:defRPr sz="1333"/>
            </a:lvl7pPr>
            <a:lvl8pPr marL="4266880" indent="0">
              <a:buNone/>
              <a:defRPr sz="1333"/>
            </a:lvl8pPr>
            <a:lvl9pPr marL="4876435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084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481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9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01D0AB5-F6E1-47AD-A67B-962798706DB0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0B286F3-B213-4C1E-967D-AD55CECA1BC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077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01" y="1348654"/>
            <a:ext cx="11432209" cy="4828313"/>
          </a:xfrm>
          <a:prstGeom prst="rect">
            <a:avLst/>
          </a:prstGeom>
        </p:spPr>
        <p:txBody>
          <a:bodyPr/>
          <a:lstStyle>
            <a:lvl1pPr>
              <a:defRPr sz="266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2pPr>
            <a:lvl3pPr>
              <a:defRPr sz="2133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3pPr>
            <a:lvl4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4pPr>
            <a:lvl5pPr>
              <a:defRPr sz="1867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3175000" cy="3651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>
                <a:latin typeface="Calibri"/>
                <a:cs typeface="Calibri"/>
              </a:defRPr>
            </a:lvl1pPr>
          </a:lstStyle>
          <a:p>
            <a:fld id="{6AC01AE3-28B2-4C40-8CB1-AE6266368D36}" type="slidenum">
              <a:rPr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"/>
            <a:ext cx="11201400" cy="64293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667" b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90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497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17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55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71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2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5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AA9BD-5345-41A9-BDE6-7607CAC5034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064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999EA-9D18-43E4-B74E-314458442D8F}" type="datetimeFigureOut">
              <a:rPr lang="es-MX" smtClean="0"/>
              <a:pPr/>
              <a:t>03/03/2021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A9BD-5345-41A9-BDE6-7607CAC503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6948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lvl="0"/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66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1219110" rtl="0" eaLnBrk="1" latinLnBrk="0" hangingPunct="1">
        <a:lnSpc>
          <a:spcPct val="90000"/>
        </a:lnSpc>
        <a:spcBef>
          <a:spcPct val="0"/>
        </a:spcBef>
        <a:buNone/>
        <a:defRPr lang="es-MX" sz="3733" b="1" kern="1200" spc="-400" dirty="0">
          <a:solidFill>
            <a:srgbClr val="2996CD"/>
          </a:solidFill>
          <a:effectLst/>
          <a:latin typeface="+mn-lt"/>
          <a:ea typeface="+mn-ea"/>
          <a:cs typeface="+mn-cs"/>
        </a:defRPr>
      </a:lvl1pPr>
    </p:titleStyle>
    <p:bodyStyle>
      <a:lvl1pPr marL="304776" indent="-304776" algn="l" defTabSz="121911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lang="en-US" sz="3733" b="1" kern="1200" dirty="0" smtClean="0">
          <a:solidFill>
            <a:srgbClr val="002060"/>
          </a:solidFill>
          <a:latin typeface="+mn-lt"/>
          <a:ea typeface="+mn-ea"/>
          <a:cs typeface="+mn-cs"/>
        </a:defRPr>
      </a:lvl1pPr>
      <a:lvl2pPr marL="91433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n-US" sz="3200" kern="1200" dirty="0" smtClean="0">
          <a:solidFill>
            <a:srgbClr val="002060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n-US" sz="2667" kern="1200" dirty="0" smtClean="0">
          <a:solidFill>
            <a:srgbClr val="002060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2060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lang="es-MX" sz="2400" kern="1200" dirty="0">
          <a:solidFill>
            <a:srgbClr val="002060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drecursos.anuies.fese.mx/" TargetMode="Externa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red.recursos@anuies.mx" TargetMode="External"/><Relationship Id="rId7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emf"/><Relationship Id="rId4" Type="http://schemas.openxmlformats.org/officeDocument/2006/relationships/hyperlink" Target="mailto:benito.sotelo@tec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hyperlink" Target="https://tinyurl.com/RedGruposdeTrabajo" TargetMode="External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E46B7C3-5E7E-0C4B-A36C-0422536AA41E}"/>
              </a:ext>
            </a:extLst>
          </p:cNvPr>
          <p:cNvSpPr/>
          <p:nvPr/>
        </p:nvSpPr>
        <p:spPr>
          <a:xfrm>
            <a:off x="1391920" y="1351610"/>
            <a:ext cx="9814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cs typeface="Calibri" panose="020F0502020204030204" pitchFamily="34" charset="0"/>
              </a:rPr>
              <a:t>¡Buenos días y  bienvenidos!</a:t>
            </a:r>
            <a:endParaRPr lang="es-MX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s-MX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s-MX" sz="2800" dirty="0">
                <a:solidFill>
                  <a:schemeClr val="bg1"/>
                </a:solidFill>
                <a:cs typeface="Calibri" panose="020F0502020204030204" pitchFamily="34" charset="0"/>
              </a:rPr>
              <a:t>Conforme vayan entrando a la sesión:</a:t>
            </a:r>
          </a:p>
          <a:p>
            <a:endParaRPr lang="es-MX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  <a:cs typeface="Calibri" panose="020F0502020204030204" pitchFamily="34" charset="0"/>
              </a:rPr>
              <a:t>Asegúrense de tener los </a:t>
            </a:r>
            <a:r>
              <a:rPr lang="es-MX" sz="2800" b="1" dirty="0">
                <a:solidFill>
                  <a:schemeClr val="bg1"/>
                </a:solidFill>
                <a:cs typeface="Calibri" panose="020F0502020204030204" pitchFamily="34" charset="0"/>
              </a:rPr>
              <a:t>micrófonos apagados </a:t>
            </a:r>
            <a:r>
              <a:rPr lang="es-MX" sz="2800" dirty="0">
                <a:solidFill>
                  <a:schemeClr val="bg1"/>
                </a:solidFill>
                <a:cs typeface="Calibri" panose="020F0502020204030204" pitchFamily="34" charset="0"/>
              </a:rPr>
              <a:t>para evitar interrupciones.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8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  <a:cs typeface="Calibri" panose="020F0502020204030204" pitchFamily="34" charset="0"/>
              </a:rPr>
              <a:t>Escriban en el chat su nombre e institución.</a:t>
            </a:r>
          </a:p>
          <a:p>
            <a:endParaRPr lang="es-MX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es-MX" sz="4000" b="1" dirty="0">
                <a:solidFill>
                  <a:schemeClr val="bg1"/>
                </a:solidFill>
                <a:cs typeface="Calibri" panose="020F0502020204030204" pitchFamily="34" charset="0"/>
              </a:rPr>
              <a:t>Muchas gracias</a:t>
            </a:r>
            <a:endParaRPr lang="es-ES_tradnl" sz="4000" b="1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CB439D8-3AC0-F748-B5C7-E199B55A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051" y="5487650"/>
            <a:ext cx="909441" cy="1022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9" y="239557"/>
            <a:ext cx="2888496" cy="9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280654" y="-724829"/>
            <a:ext cx="2161487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55" y="2001599"/>
            <a:ext cx="12192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Líder: Universidad de Guadalajara 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Mtra. Paola Corona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39AA28B-7201-FA45-9565-77E0FDD989FB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F86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670EA3A7-2D3C-BB44-B5AD-950EBC449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81412"/>
              </p:ext>
            </p:extLst>
          </p:nvPr>
        </p:nvGraphicFramePr>
        <p:xfrm>
          <a:off x="2953789" y="2729967"/>
          <a:ext cx="5826683" cy="2291779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38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C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C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UAM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Dr. Joaquín Flores Mendez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U.A.d.Yucatán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Orlando Palma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Marrufo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UABC</a:t>
                      </a:r>
                      <a:endParaRPr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Mtra.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Aide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Ginera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Aparicio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U.de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Guanajuato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Dr. Jesús Martínez Patiño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Francisco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Ángel Acosta Benítez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u="none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Jorge García Ocaña</a:t>
                      </a:r>
                      <a:endParaRPr lang="en-US" sz="1400" u="non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20332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88C7EA01-4423-2945-A526-9FFEDD7917D0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</a:rPr>
              <a:t>Grupo “Patentes, Transferencia Tecnológica e Innovación”</a:t>
            </a:r>
            <a:endParaRPr lang="es-ES_tradnl" sz="2000" b="1" dirty="0">
              <a:solidFill>
                <a:schemeClr val="bg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B0C186A-733B-424D-859E-6BE3AAA967D2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30AE0C3-BAC5-D14E-B709-2434C1FF9D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044" y="835992"/>
            <a:ext cx="881911" cy="119793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B8D75A5-50FD-724A-A9BF-9D4170BEA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789" y="2828042"/>
            <a:ext cx="367411" cy="22891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18C5C61-6ED4-DF49-9F8B-A69BF315DF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647" y="2797018"/>
            <a:ext cx="273986" cy="2909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A95BF37-2D99-284C-BB5B-A7BF47F295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21" y="210284"/>
            <a:ext cx="570643" cy="6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41215"/>
            <a:ext cx="12192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 Universidad Michoacana de San Nicolás de Hidalgo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Mtro. Julio Vargas Medina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EBD05A5-AA20-B54D-B26B-965B7773181C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8924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7A379A0-5209-A64A-AB61-19011BFDEE26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Grupo “Acceso a fondos nacionales e internacionales”</a:t>
            </a:r>
            <a:endParaRPr lang="es-ES_tradnl" sz="20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C1DE4F1-7CCF-3844-9991-0C3FC5A312FC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38BFA2F7-1058-7442-BED1-715959617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16142"/>
              </p:ext>
            </p:extLst>
          </p:nvPr>
        </p:nvGraphicFramePr>
        <p:xfrm>
          <a:off x="2908244" y="2790253"/>
          <a:ext cx="5826683" cy="3521647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24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2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Universidad del Noreste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Mtro. René Velázquez Herrera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U. Hipócrates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Dr. Jorge Luis Sandoval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Tecmilenio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Raúl Mendoza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UAM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Dr. Miguel León Galván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U.A.d.Yucatán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Rafael Rojas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UABC</a:t>
                      </a:r>
                      <a:endParaRPr lang="en-US" sz="150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Dr. Guadalupe Toledo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296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U.de</a:t>
                      </a: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Guanajuato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Dr. Salvador Hernández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4269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CETI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Mtro. Adrián Vargas González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8588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Francisco</a:t>
                      </a:r>
                      <a:r>
                        <a:rPr lang="es-ES" sz="1500" baseline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Ángel Acosta Benítez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48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Carmen María Sánchez Cortés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31541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C8C0A991-705D-9547-BADC-00F8351813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33" y="840989"/>
            <a:ext cx="1251534" cy="119439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91DF37F-2642-FE44-A9F4-F8D24C227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262" y="2854620"/>
            <a:ext cx="273986" cy="2909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87BC725-785F-E54D-8CEE-D4B3B5046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739" y="129399"/>
            <a:ext cx="659714" cy="7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4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277D65B-EC5E-FF48-889D-E31569F8126D}"/>
              </a:ext>
            </a:extLst>
          </p:cNvPr>
          <p:cNvSpPr/>
          <p:nvPr/>
        </p:nvSpPr>
        <p:spPr>
          <a:xfrm>
            <a:off x="0" y="2038075"/>
            <a:ext cx="1219200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Adobe Devanagari" panose="02040503050201020203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 Universidad IBEROAMERICANA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Devanagari" panose="02040503050201020203" pitchFamily="18" charset="0"/>
              </a:rPr>
              <a:t>Mtro. </a:t>
            </a:r>
            <a:r>
              <a:rPr lang="es-ES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Devin</a:t>
            </a:r>
            <a:r>
              <a:rPr lang="es-ES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Patrick </a:t>
            </a:r>
            <a:r>
              <a:rPr lang="es-ES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Hauer</a:t>
            </a:r>
            <a:endParaRPr lang="es-ES" b="1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>
              <a:lnSpc>
                <a:spcPct val="107000"/>
              </a:lnSpc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4CCA485-23D6-5144-876E-77F76AE9D7C9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93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0DE8C02-33B5-8243-9200-4283B3D9955F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Avances “Servicios a terceros”</a:t>
            </a:r>
            <a:endParaRPr lang="es-ES_tradnl" sz="20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20129C-CBC6-554D-B18B-B79AF2961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34033"/>
              </p:ext>
            </p:extLst>
          </p:nvPr>
        </p:nvGraphicFramePr>
        <p:xfrm>
          <a:off x="3077892" y="3117845"/>
          <a:ext cx="5826683" cy="2291779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286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8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8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U.Hipócrates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Mtra.Irma</a:t>
                      </a: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500" u="non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Baldovinos</a:t>
                      </a: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Leyva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U.A.d.Yucatán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Orlando Palma </a:t>
                      </a:r>
                      <a:r>
                        <a:rPr lang="es-ES" sz="1500" u="none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Marrufo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UABC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Mtro. Roberto Zamudio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U.de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Guanajuato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Dr. Jesús Martínez Patiño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u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Francisco</a:t>
                      </a:r>
                      <a:r>
                        <a:rPr lang="es-ES" sz="1500" u="non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Ángel Acosta Benítez</a:t>
                      </a:r>
                      <a:endParaRPr lang="en-US" sz="150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296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Elizabeth May Gutiérrez</a:t>
                      </a:r>
                      <a:endParaRPr lang="en-US" sz="1500" u="none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128795"/>
                  </a:ext>
                </a:extLst>
              </a:tr>
            </a:tbl>
          </a:graphicData>
        </a:graphic>
      </p:graphicFrame>
      <p:pic>
        <p:nvPicPr>
          <p:cNvPr id="17" name="Imagen 16">
            <a:extLst>
              <a:ext uri="{FF2B5EF4-FFF2-40B4-BE49-F238E27FC236}">
                <a16:creationId xmlns:a16="http://schemas.microsoft.com/office/drawing/2014/main" id="{AD0F4EE0-A9B0-DC4F-9AA0-FC9730DEA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742" y="3170381"/>
            <a:ext cx="273986" cy="290959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69050287-32B0-A947-AC5E-5EA2A8D009E6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DEBDACB-6715-3546-BB04-89BF7C974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00" y="252842"/>
            <a:ext cx="508882" cy="542603"/>
          </a:xfrm>
          <a:prstGeom prst="rect">
            <a:avLst/>
          </a:prstGeom>
        </p:spPr>
      </p:pic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F7CE64B4-29D5-4B49-9C76-3A6751B56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933" y="765050"/>
            <a:ext cx="190613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4AA9662-C072-3743-8E85-38A4A553C156}"/>
              </a:ext>
            </a:extLst>
          </p:cNvPr>
          <p:cNvSpPr/>
          <p:nvPr/>
        </p:nvSpPr>
        <p:spPr>
          <a:xfrm>
            <a:off x="-41020" y="2719305"/>
            <a:ext cx="1219200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Adobe Devanagari" panose="02040503050201020203" pitchFamily="18" charset="0"/>
              </a:rPr>
              <a:t>Mtro. Rafael Vela Tamez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EC27BEA-5E33-704B-98B9-FA02288D55FA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24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820BAC5-DAB6-5841-A4A2-B36BD98A83A5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Grupo “Empresas universitarias”</a:t>
            </a:r>
            <a:endParaRPr lang="es-ES_tradnl" sz="20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957BA05-D9AB-CA4D-9B6D-8D21D4C13216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448113E-B4BA-9E45-B121-876A11FB1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21287"/>
              </p:ext>
            </p:extLst>
          </p:nvPr>
        </p:nvGraphicFramePr>
        <p:xfrm>
          <a:off x="2986085" y="3285868"/>
          <a:ext cx="5826683" cy="2599246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2862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7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UAEH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Hilda Campos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U.A.de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Yucatán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Jessica Canto 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UABC</a:t>
                      </a:r>
                      <a:endParaRPr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Dr. David Toledo Sarracino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U.de Guanajuato</a:t>
                      </a:r>
                      <a:endParaRPr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José de Jesús Jaime Galván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Tec de Monterrey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Benito Sotelo Villa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Francisco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Ángel Acosta Benítez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296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Jorge García Ocaña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652925"/>
                  </a:ext>
                </a:extLst>
              </a:tr>
            </a:tbl>
          </a:graphicData>
        </a:graphic>
      </p:graphicFrame>
      <p:pic>
        <p:nvPicPr>
          <p:cNvPr id="15" name="Imagen 14">
            <a:extLst>
              <a:ext uri="{FF2B5EF4-FFF2-40B4-BE49-F238E27FC236}">
                <a16:creationId xmlns:a16="http://schemas.microsoft.com/office/drawing/2014/main" id="{E6BAE305-FB4C-DF43-92DC-DBDA814D6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945" y="2994909"/>
            <a:ext cx="273986" cy="29095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6E69E33-93B5-804C-B699-6FC4487E9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38" y="225501"/>
            <a:ext cx="516893" cy="551145"/>
          </a:xfrm>
          <a:prstGeom prst="rect">
            <a:avLst/>
          </a:prstGeom>
        </p:spPr>
      </p:pic>
      <p:pic>
        <p:nvPicPr>
          <p:cNvPr id="12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0F7B64E-E80E-49D0-82B5-7DB19B6B7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21" y="865854"/>
            <a:ext cx="3525520" cy="16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9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6BE4954-D749-474B-AE82-D165406F7147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F3B5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83116FB-4FF2-A04F-B982-78172FFED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196261"/>
              </p:ext>
            </p:extLst>
          </p:nvPr>
        </p:nvGraphicFramePr>
        <p:xfrm>
          <a:off x="2922258" y="2740207"/>
          <a:ext cx="6061131" cy="3214180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908164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0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B5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del Noreste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Mtro. René Velázquez Herrera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U.Hipócrates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C.P.C. Alberto Reyes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Berdeja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U.A. de Yucatán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Manuel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Escoffié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Aguilar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UABC</a:t>
                      </a:r>
                      <a:endParaRPr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C.P.C. Bernardo Hernández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de Guanajuato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José de Jesús Jaime Galván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209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Claudia Salas </a:t>
                      </a:r>
                      <a:r>
                        <a:rPr lang="es-ES" sz="15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Cotonieto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296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BUAP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Oscar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5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Gilbon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500" baseline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Rosette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4269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Tecnológico de Monterrey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Mtra. Maria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Amelia Estrada Navarro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22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María </a:t>
                      </a:r>
                      <a:r>
                        <a:rPr lang="es-MX" sz="15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Regaida</a:t>
                      </a:r>
                      <a:r>
                        <a:rPr lang="es-MX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Domínguez </a:t>
                      </a:r>
                      <a:r>
                        <a:rPr lang="es-MX" sz="15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Balán</a:t>
                      </a:r>
                      <a:endParaRPr lang="es-MX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864422"/>
                  </a:ext>
                </a:extLst>
              </a:tr>
            </a:tbl>
          </a:graphicData>
        </a:graphic>
      </p:graphicFrame>
      <p:sp>
        <p:nvSpPr>
          <p:cNvPr id="10" name="Rectangle 11">
            <a:extLst>
              <a:ext uri="{FF2B5EF4-FFF2-40B4-BE49-F238E27FC236}">
                <a16:creationId xmlns:a16="http://schemas.microsoft.com/office/drawing/2014/main" id="{272235BE-1B21-2944-A47E-5C586D5F42AB}"/>
              </a:ext>
            </a:extLst>
          </p:cNvPr>
          <p:cNvSpPr/>
          <p:nvPr/>
        </p:nvSpPr>
        <p:spPr>
          <a:xfrm>
            <a:off x="0" y="2003475"/>
            <a:ext cx="1219200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UAM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Dra. Martha Beatriz Mota Aragón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8574E4A-B1B7-6E46-B43E-0F338283953F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Grupos “Oportunidades fiscales y fondos </a:t>
            </a:r>
            <a:r>
              <a:rPr lang="es-MX" sz="2000" b="1" dirty="0" err="1">
                <a:solidFill>
                  <a:schemeClr val="bg1"/>
                </a:solidFill>
                <a:cs typeface="Adobe Devanagari" panose="02040503050201020203" pitchFamily="18" charset="0"/>
              </a:rPr>
              <a:t>patrimonioales</a:t>
            </a:r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 ”</a:t>
            </a:r>
            <a:endParaRPr lang="es-ES_tradnl" sz="20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001FB819-4C38-C94E-B01B-4C029C18E295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4373708" y="-836341"/>
            <a:ext cx="213909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B8AF83B-01D2-5C4B-9D7B-E550A750C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697" y="1106975"/>
            <a:ext cx="3516605" cy="79540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C848E65-C742-5D43-8FF0-183E7DC65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199" y="2826625"/>
            <a:ext cx="273986" cy="2909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4794E1-D4B4-0446-B8F3-32E43A5F4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48" y="262552"/>
            <a:ext cx="563760" cy="6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7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6BE4954-D749-474B-AE82-D165406F7147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8574E4A-B1B7-6E46-B43E-0F338283953F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cs typeface="Adobe Devanagari" panose="02040503050201020203" pitchFamily="18" charset="0"/>
              </a:rPr>
              <a:t>Grupo “Uso eficiente de energía”</a:t>
            </a:r>
            <a:endParaRPr lang="es-ES_tradnl" sz="20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pic>
        <p:nvPicPr>
          <p:cNvPr id="1026" name="Picture 2" descr="http://3.bp.blogspot.com/_DaZydELpWxA/S2SkttbyYeI/AAAAAAAAAWE/xmtCUrOkNAw/s320/abs12cb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7" y="899602"/>
            <a:ext cx="40625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>
            <a:extLst>
              <a:ext uri="{FF2B5EF4-FFF2-40B4-BE49-F238E27FC236}">
                <a16:creationId xmlns:a16="http://schemas.microsoft.com/office/drawing/2014/main" id="{272235BE-1B21-2944-A47E-5C586D5F42AB}"/>
              </a:ext>
            </a:extLst>
          </p:cNvPr>
          <p:cNvSpPr/>
          <p:nvPr/>
        </p:nvSpPr>
        <p:spPr>
          <a:xfrm>
            <a:off x="0" y="2718610"/>
            <a:ext cx="12192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Instituto Politécnico Nacional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Adobe Devanagari" panose="02040503050201020203" pitchFamily="18" charset="0"/>
              </a:rPr>
              <a:t>Dr. Juan Aranda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graphicFrame>
        <p:nvGraphicFramePr>
          <p:cNvPr id="13" name="Table 10">
            <a:extLst>
              <a:ext uri="{FF2B5EF4-FFF2-40B4-BE49-F238E27FC236}">
                <a16:creationId xmlns:a16="http://schemas.microsoft.com/office/drawing/2014/main" id="{38BFA2F7-1058-7442-BED1-715959617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80081"/>
              </p:ext>
            </p:extLst>
          </p:nvPr>
        </p:nvGraphicFramePr>
        <p:xfrm>
          <a:off x="2906160" y="3568360"/>
          <a:ext cx="5826683" cy="2327212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24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24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Tecnológico de Monterrey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Dra. Delia Gutiérrez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Autónoma Metropolitana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Juan Ambriz García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</a:t>
                      </a:r>
                      <a:r>
                        <a:rPr lang="es-ES" sz="1500" baseline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Tecnológica de Hermosillo Sonora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Mtro. Carlos Adán Castillo</a:t>
                      </a:r>
                      <a:r>
                        <a:rPr lang="es-ES" sz="1500" baseline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Ortiz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48759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Universidad Tecnológica de Tula </a:t>
                      </a:r>
                      <a:r>
                        <a:rPr lang="es-ES" sz="15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Tepejí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Mtra. Belén Aguilar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9284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César Antonio </a:t>
                      </a:r>
                      <a:r>
                        <a:rPr lang="es-MX" sz="1500" kern="1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Cimá</a:t>
                      </a: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500" kern="12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Mukul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296568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1C848E65-C742-5D43-8FF0-183E7DC65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1233" y="3647845"/>
            <a:ext cx="273986" cy="290959"/>
          </a:xfrm>
          <a:prstGeom prst="rect">
            <a:avLst/>
          </a:prstGeom>
        </p:spPr>
      </p:pic>
      <p:pic>
        <p:nvPicPr>
          <p:cNvPr id="12" name="Gráfico 11" descr="Sustainability con relleno sólido">
            <a:extLst>
              <a:ext uri="{FF2B5EF4-FFF2-40B4-BE49-F238E27FC236}">
                <a16:creationId xmlns:a16="http://schemas.microsoft.com/office/drawing/2014/main" id="{9A192FAA-1E9C-4F40-AF23-EB70BB2A9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866" y="278297"/>
            <a:ext cx="412485" cy="4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0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FF01F22-2D55-4786-A041-C2701B2F5C3E}"/>
              </a:ext>
            </a:extLst>
          </p:cNvPr>
          <p:cNvCxnSpPr>
            <a:cxnSpLocks/>
          </p:cNvCxnSpPr>
          <p:nvPr/>
        </p:nvCxnSpPr>
        <p:spPr>
          <a:xfrm flipV="1">
            <a:off x="304800" y="964223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9F153BDB-97B3-494D-A2AE-C1A8B2D9A20A}"/>
              </a:ext>
            </a:extLst>
          </p:cNvPr>
          <p:cNvSpPr/>
          <p:nvPr/>
        </p:nvSpPr>
        <p:spPr>
          <a:xfrm>
            <a:off x="3127537" y="430014"/>
            <a:ext cx="5784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solidFill>
                  <a:srgbClr val="852238"/>
                </a:solidFill>
                <a:cs typeface="Adobe Devanagari" panose="02040503050201020203" pitchFamily="18" charset="0"/>
              </a:rPr>
              <a:t>Presentación del video “Red Nacional 2020”</a:t>
            </a:r>
            <a:endParaRPr lang="es-MX" sz="2400" b="1" dirty="0">
              <a:solidFill>
                <a:srgbClr val="852238"/>
              </a:solidFill>
              <a:cs typeface="Adobe Devanagari" panose="02040503050201020203" pitchFamily="18" charset="0"/>
            </a:endParaRPr>
          </a:p>
        </p:txBody>
      </p:sp>
      <p:pic>
        <p:nvPicPr>
          <p:cNvPr id="4" name="Picture 2" descr="Home Page">
            <a:extLst>
              <a:ext uri="{FF2B5EF4-FFF2-40B4-BE49-F238E27FC236}">
                <a16:creationId xmlns:a16="http://schemas.microsoft.com/office/drawing/2014/main" id="{DE9B2D35-A52D-442F-83AE-7355D076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50" y="1657862"/>
            <a:ext cx="48768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AB4C4C-1B84-4C9D-8AA0-EAD89E6D0C22}"/>
              </a:ext>
            </a:extLst>
          </p:cNvPr>
          <p:cNvSpPr txBox="1"/>
          <p:nvPr/>
        </p:nvSpPr>
        <p:spPr>
          <a:xfrm>
            <a:off x="5876650" y="3817981"/>
            <a:ext cx="54949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ES" b="1" dirty="0"/>
              <a:t>Coordinadora</a:t>
            </a:r>
          </a:p>
          <a:p>
            <a:pPr lvl="0" algn="just">
              <a:defRPr/>
            </a:pPr>
            <a:endParaRPr lang="es-ES" b="1" dirty="0"/>
          </a:p>
          <a:p>
            <a:pPr lvl="0" algn="just">
              <a:defRPr/>
            </a:pPr>
            <a:r>
              <a:rPr lang="es-ES" b="1" dirty="0"/>
              <a:t>Dra. Claudia Gómez, </a:t>
            </a:r>
          </a:p>
          <a:p>
            <a:pPr lvl="0" algn="just">
              <a:defRPr/>
            </a:pPr>
            <a:r>
              <a:rPr lang="es-ES" b="1" dirty="0"/>
              <a:t>Directora de la División de Ciencias Económico Administrativas  de la Universidad de Guanajuato.</a:t>
            </a:r>
            <a:endParaRPr lang="en-US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AC747AF-118A-4054-BBEE-FE0CF219A559}"/>
              </a:ext>
            </a:extLst>
          </p:cNvPr>
          <p:cNvSpPr/>
          <p:nvPr/>
        </p:nvSpPr>
        <p:spPr>
          <a:xfrm>
            <a:off x="554181" y="1766913"/>
            <a:ext cx="4060350" cy="3982181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Informe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Red Nacional de Generación de Recursos para la Educación Superior 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937646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FF01F22-2D55-4786-A041-C2701B2F5C3E}"/>
              </a:ext>
            </a:extLst>
          </p:cNvPr>
          <p:cNvCxnSpPr>
            <a:cxnSpLocks/>
          </p:cNvCxnSpPr>
          <p:nvPr/>
        </p:nvCxnSpPr>
        <p:spPr>
          <a:xfrm flipV="1">
            <a:off x="304800" y="964223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9F153BDB-97B3-494D-A2AE-C1A8B2D9A20A}"/>
              </a:ext>
            </a:extLst>
          </p:cNvPr>
          <p:cNvSpPr/>
          <p:nvPr/>
        </p:nvSpPr>
        <p:spPr>
          <a:xfrm>
            <a:off x="4737942" y="430014"/>
            <a:ext cx="2563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rgbClr val="852238"/>
                </a:solidFill>
                <a:cs typeface="Adobe Devanagari" panose="02040503050201020203" pitchFamily="18" charset="0"/>
              </a:rPr>
              <a:t>Asuntos Generales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F38006-C83D-423B-BE35-ABC68D41CB74}"/>
              </a:ext>
            </a:extLst>
          </p:cNvPr>
          <p:cNvSpPr/>
          <p:nvPr/>
        </p:nvSpPr>
        <p:spPr>
          <a:xfrm>
            <a:off x="1244599" y="2249715"/>
            <a:ext cx="10129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1.- Actualización de directorio y sitio web</a:t>
            </a:r>
          </a:p>
          <a:p>
            <a:pPr algn="just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anose="02040503050201020203" pitchFamily="18" charset="0"/>
            </a:endParaRPr>
          </a:p>
          <a:p>
            <a:pPr algn="just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anose="02040503050201020203" pitchFamily="18" charset="0"/>
            </a:endParaRPr>
          </a:p>
          <a:p>
            <a:pPr algn="just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anose="02040503050201020203" pitchFamily="18" charset="0"/>
            </a:endParaRPr>
          </a:p>
          <a:p>
            <a:pPr algn="just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anose="02040503050201020203" pitchFamily="18" charset="0"/>
            </a:endParaRPr>
          </a:p>
          <a:p>
            <a:pPr algn="just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dobe Devanagari" panose="02040503050201020203" pitchFamily="18" charset="0"/>
              </a:rPr>
              <a:t>2.- Próximas reuniones de los grupos de trabajo</a:t>
            </a:r>
          </a:p>
          <a:p>
            <a:pPr algn="just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anose="02040503050201020203" pitchFamily="18" charset="0"/>
            </a:endParaRPr>
          </a:p>
          <a:p>
            <a:pPr algn="just"/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A0A1FE2-92CA-5346-8BC4-9A88D13E20AF}"/>
              </a:ext>
            </a:extLst>
          </p:cNvPr>
          <p:cNvSpPr/>
          <p:nvPr/>
        </p:nvSpPr>
        <p:spPr>
          <a:xfrm>
            <a:off x="5955101" y="135827"/>
            <a:ext cx="5932098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es-ES_tradnl" sz="2500" b="1" dirty="0">
              <a:solidFill>
                <a:srgbClr val="595959"/>
              </a:solidFill>
              <a:cs typeface="Adobe Devanagari" panose="02040503050201020203" pitchFamily="18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17DC9A1-7FAB-2947-9795-2C760E59EFC4}"/>
              </a:ext>
            </a:extLst>
          </p:cNvPr>
          <p:cNvCxnSpPr>
            <a:cxnSpLocks/>
          </p:cNvCxnSpPr>
          <p:nvPr/>
        </p:nvCxnSpPr>
        <p:spPr>
          <a:xfrm>
            <a:off x="5955101" y="612881"/>
            <a:ext cx="5932098" cy="1"/>
          </a:xfrm>
          <a:prstGeom prst="line">
            <a:avLst/>
          </a:prstGeom>
          <a:ln>
            <a:solidFill>
              <a:srgbClr val="852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C590501-9C1E-DB40-B8E8-CE78D53004F2}"/>
              </a:ext>
            </a:extLst>
          </p:cNvPr>
          <p:cNvCxnSpPr>
            <a:cxnSpLocks/>
          </p:cNvCxnSpPr>
          <p:nvPr/>
        </p:nvCxnSpPr>
        <p:spPr>
          <a:xfrm>
            <a:off x="8913090" y="618630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59AE8B1-620B-A840-B2B9-2A8A664644ED}"/>
              </a:ext>
            </a:extLst>
          </p:cNvPr>
          <p:cNvSpPr txBox="1">
            <a:spLocks/>
          </p:cNvSpPr>
          <p:nvPr/>
        </p:nvSpPr>
        <p:spPr>
          <a:xfrm>
            <a:off x="6664087" y="2361558"/>
            <a:ext cx="4514126" cy="1285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4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dobe Devanagari" panose="02040503050201020203" pitchFamily="18" charset="0"/>
              </a:rPr>
              <a:t>Fecha, lugar y hora de la próxima reunión</a:t>
            </a:r>
          </a:p>
          <a:p>
            <a:pPr marL="0" indent="0" algn="ctr">
              <a:buNone/>
            </a:pPr>
            <a:r>
              <a:rPr lang="es-ES" sz="24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dobe Devanagari" panose="02040503050201020203" pitchFamily="18" charset="0"/>
              </a:rPr>
              <a:t>07 de Abril 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A952E2-9462-464F-9334-DF853E593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655" y="1445808"/>
            <a:ext cx="714990" cy="76236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1899D3D-7620-5F44-A811-A7A9C6E7E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94" y="3903461"/>
            <a:ext cx="714991" cy="7623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7012708-016E-744B-9FD7-82D111113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25115" cy="685800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A6919802-38B8-4845-ABA3-08573263DA9B}"/>
              </a:ext>
            </a:extLst>
          </p:cNvPr>
          <p:cNvSpPr txBox="1">
            <a:spLocks/>
          </p:cNvSpPr>
          <p:nvPr/>
        </p:nvSpPr>
        <p:spPr>
          <a:xfrm>
            <a:off x="6654744" y="4977240"/>
            <a:ext cx="4532812" cy="1001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25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dobe Devanagari" panose="02040503050201020203" pitchFamily="18" charset="0"/>
              </a:rPr>
              <a:t>Sitio web</a:t>
            </a:r>
          </a:p>
          <a:p>
            <a:pPr marL="0" indent="0" algn="ctr">
              <a:buNone/>
            </a:pPr>
            <a:r>
              <a:rPr lang="en-US" sz="2400" u="sng" dirty="0">
                <a:solidFill>
                  <a:srgbClr val="85223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http://redrecursos.anuies.fese.mx/</a:t>
            </a:r>
            <a:endParaRPr lang="en-US" sz="2400" dirty="0">
              <a:solidFill>
                <a:srgbClr val="852238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dobe Devanagari" panose="020405030502010202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dobe Devanagari" panose="02040503050201020203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42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E496A181-240E-DF4C-8C21-FABD35663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AA6799C-06C0-D34A-8F2C-5BA5B959F372}"/>
              </a:ext>
            </a:extLst>
          </p:cNvPr>
          <p:cNvSpPr/>
          <p:nvPr/>
        </p:nvSpPr>
        <p:spPr>
          <a:xfrm>
            <a:off x="0" y="-49348"/>
            <a:ext cx="5644850" cy="6858000"/>
          </a:xfrm>
          <a:prstGeom prst="rect">
            <a:avLst/>
          </a:prstGeom>
          <a:solidFill>
            <a:srgbClr val="7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4F294DA-DD8B-2A42-B7C3-9906D8F5AD81}"/>
              </a:ext>
            </a:extLst>
          </p:cNvPr>
          <p:cNvSpPr/>
          <p:nvPr/>
        </p:nvSpPr>
        <p:spPr>
          <a:xfrm>
            <a:off x="0" y="6012744"/>
            <a:ext cx="12192000" cy="509138"/>
          </a:xfrm>
          <a:prstGeom prst="rect">
            <a:avLst/>
          </a:prstGeom>
          <a:solidFill>
            <a:schemeClr val="bg1">
              <a:lumMod val="6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304800" y="2602171"/>
            <a:ext cx="5310156" cy="35394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s-MX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s-MX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s-ES_tradnl" sz="14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s-ES_tradnl" sz="17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Pedro Castillo Novoa</a:t>
            </a:r>
          </a:p>
          <a:p>
            <a:r>
              <a:rPr lang="es-ES_tradnl" sz="17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Coordinador Nacional de la Red</a:t>
            </a:r>
          </a:p>
          <a:p>
            <a:r>
              <a:rPr lang="es-ES_tradnl" sz="17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pedro.castillo.novoa@tec.mx</a:t>
            </a:r>
          </a:p>
          <a:p>
            <a:r>
              <a:rPr lang="es-ES_tradnl" sz="17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hlinkClick r:id="rId3"/>
              </a:rPr>
              <a:t>red.recursos@anuies.mx</a:t>
            </a:r>
            <a:endParaRPr lang="es-ES_tradnl" sz="17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endParaRPr lang="es-ES_tradnl" sz="1700" dirty="0">
              <a:solidFill>
                <a:schemeClr val="bg1"/>
              </a:solidFill>
              <a:latin typeface="+mj-lt"/>
              <a:cs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s-ES_tradnl" sz="17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Benito Sotelo Villa</a:t>
            </a:r>
          </a:p>
          <a:p>
            <a:r>
              <a:rPr lang="es-ES_tradnl" sz="1700" u="sng" dirty="0">
                <a:solidFill>
                  <a:schemeClr val="bg1"/>
                </a:solidFill>
                <a:latin typeface="+mj-lt"/>
                <a:cs typeface="Calibri" panose="020F0502020204030204" pitchFamily="34" charset="0"/>
                <a:hlinkClick r:id="rId4"/>
              </a:rPr>
              <a:t>benito.sotelo@tec.mx</a:t>
            </a:r>
            <a:endParaRPr lang="es-ES_tradnl" sz="1700" u="sng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es-ES_tradnl" sz="17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red.recursos@anuies.mx</a:t>
            </a:r>
          </a:p>
          <a:p>
            <a:endParaRPr lang="es-MX" sz="1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5946AA-5445-4848-ADA7-C3CB06C64DDB}"/>
              </a:ext>
            </a:extLst>
          </p:cNvPr>
          <p:cNvSpPr/>
          <p:nvPr/>
        </p:nvSpPr>
        <p:spPr>
          <a:xfrm>
            <a:off x="107591" y="6045572"/>
            <a:ext cx="12084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000" b="1" dirty="0">
                <a:solidFill>
                  <a:schemeClr val="bg1"/>
                </a:solidFill>
                <a:cs typeface="Calibri" panose="020F0502020204030204" pitchFamily="34" charset="0"/>
              </a:rPr>
              <a:t>Link de registro:  </a:t>
            </a:r>
            <a:r>
              <a:rPr lang="en-US" sz="2000" b="1" dirty="0">
                <a:solidFill>
                  <a:srgbClr val="852238"/>
                </a:solidFill>
              </a:rPr>
              <a:t>https://bit.ly/registrorednacional</a:t>
            </a:r>
            <a:endParaRPr lang="es-ES_tradnl" sz="2000" b="1" dirty="0">
              <a:solidFill>
                <a:srgbClr val="852238"/>
              </a:solidFill>
              <a:cs typeface="Calibri" panose="020F050202020403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6B8FF98-1C88-0144-BCF9-2D95038171FC}"/>
              </a:ext>
            </a:extLst>
          </p:cNvPr>
          <p:cNvCxnSpPr>
            <a:cxnSpLocks/>
          </p:cNvCxnSpPr>
          <p:nvPr/>
        </p:nvCxnSpPr>
        <p:spPr>
          <a:xfrm>
            <a:off x="304800" y="3632492"/>
            <a:ext cx="4908850" cy="0"/>
          </a:xfrm>
          <a:prstGeom prst="line">
            <a:avLst/>
          </a:prstGeom>
          <a:ln>
            <a:solidFill>
              <a:srgbClr val="93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F2B983F-07C2-944E-9E2D-F95033EFD04B}"/>
              </a:ext>
            </a:extLst>
          </p:cNvPr>
          <p:cNvSpPr/>
          <p:nvPr/>
        </p:nvSpPr>
        <p:spPr>
          <a:xfrm>
            <a:off x="304801" y="135827"/>
            <a:ext cx="5029200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500" b="1" dirty="0">
                <a:solidFill>
                  <a:schemeClr val="bg1"/>
                </a:solidFill>
                <a:cs typeface="Adobe Devanagari" panose="02040503050201020203" pitchFamily="18" charset="0"/>
              </a:rPr>
              <a:t>Contactos y registro</a:t>
            </a:r>
            <a:endParaRPr lang="es-ES_tradnl" sz="2500" b="1" dirty="0">
              <a:solidFill>
                <a:schemeClr val="bg1"/>
              </a:solidFill>
              <a:cs typeface="Adobe Devanagari" panose="02040503050201020203" pitchFamily="18" charset="0"/>
            </a:endParaRP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8642B10D-0B5A-0541-858E-8E0CBEE0B5B0}"/>
              </a:ext>
            </a:extLst>
          </p:cNvPr>
          <p:cNvCxnSpPr>
            <a:cxnSpLocks/>
          </p:cNvCxnSpPr>
          <p:nvPr/>
        </p:nvCxnSpPr>
        <p:spPr>
          <a:xfrm flipV="1">
            <a:off x="304800" y="618630"/>
            <a:ext cx="50292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894694F6-A384-D64C-B4DC-963E96AFC695}"/>
              </a:ext>
            </a:extLst>
          </p:cNvPr>
          <p:cNvCxnSpPr>
            <a:cxnSpLocks/>
          </p:cNvCxnSpPr>
          <p:nvPr/>
        </p:nvCxnSpPr>
        <p:spPr>
          <a:xfrm>
            <a:off x="2819400" y="618630"/>
            <a:ext cx="0" cy="3455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87985497-B9A2-6345-9195-9FD6312D60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248" y="1082422"/>
            <a:ext cx="868304" cy="112156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05112"/>
            <a:ext cx="4243147" cy="1376893"/>
          </a:xfrm>
          <a:prstGeom prst="rect">
            <a:avLst/>
          </a:prstGeom>
        </p:spPr>
      </p:pic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723B2298-CAA1-41AC-833E-921482D70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14" y="1661263"/>
            <a:ext cx="2890045" cy="289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1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8E46B7C3-5E7E-0C4B-A36C-0422536AA41E}"/>
              </a:ext>
            </a:extLst>
          </p:cNvPr>
          <p:cNvSpPr/>
          <p:nvPr/>
        </p:nvSpPr>
        <p:spPr>
          <a:xfrm>
            <a:off x="740228" y="5347822"/>
            <a:ext cx="28781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cs typeface="Calibri" panose="020F0502020204030204" pitchFamily="34" charset="0"/>
              </a:rPr>
              <a:t>20ma. Reunión</a:t>
            </a:r>
          </a:p>
          <a:p>
            <a:r>
              <a:rPr lang="es-MX" sz="1600" dirty="0">
                <a:solidFill>
                  <a:schemeClr val="bg1"/>
                </a:solidFill>
                <a:cs typeface="Calibri" panose="020F0502020204030204" pitchFamily="34" charset="0"/>
              </a:rPr>
              <a:t>Marzo 2021</a:t>
            </a:r>
            <a:endParaRPr lang="es-ES_tradnl" sz="1600" dirty="0">
              <a:solidFill>
                <a:schemeClr val="bg1"/>
              </a:solidFill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331B299-7346-4745-A4DD-7BBC89509CCF}"/>
              </a:ext>
            </a:extLst>
          </p:cNvPr>
          <p:cNvCxnSpPr>
            <a:cxnSpLocks/>
          </p:cNvCxnSpPr>
          <p:nvPr/>
        </p:nvCxnSpPr>
        <p:spPr>
          <a:xfrm>
            <a:off x="740228" y="5224494"/>
            <a:ext cx="7837713" cy="2499"/>
          </a:xfrm>
          <a:prstGeom prst="line">
            <a:avLst/>
          </a:prstGeom>
          <a:ln>
            <a:solidFill>
              <a:srgbClr val="FBF3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9CB439D8-3AC0-F748-B5C7-E199B55AD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657" y="4820194"/>
            <a:ext cx="1649875" cy="18554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" y="1168245"/>
            <a:ext cx="9461864" cy="295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7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 txBox="1">
            <a:spLocks/>
          </p:cNvSpPr>
          <p:nvPr/>
        </p:nvSpPr>
        <p:spPr>
          <a:xfrm>
            <a:off x="3204288" y="1532573"/>
            <a:ext cx="7748928" cy="4308462"/>
          </a:xfrm>
          <a:prstGeom prst="rect">
            <a:avLst/>
          </a:prstGeom>
          <a:effectLst/>
        </p:spPr>
        <p:txBody>
          <a:bodyPr vert="horz" lIns="91440" tIns="45720" rIns="91440" bIns="4572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Bienvenida.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Seguimiento a los acuerdos de la reunión anterior.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Avances y/o actividades de los grupos de trabajo.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Presentación de video “Red Nacional 2020”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Asuntos Generales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20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20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MX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358775" lvl="1" indent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es-MX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358775" lvl="1" indent="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</a:pPr>
            <a:endParaRPr lang="es-MX" sz="15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F72DD36-29AF-4942-A993-6B4DAD7F844C}"/>
              </a:ext>
            </a:extLst>
          </p:cNvPr>
          <p:cNvSpPr/>
          <p:nvPr/>
        </p:nvSpPr>
        <p:spPr>
          <a:xfrm>
            <a:off x="554181" y="129515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500" b="1" dirty="0">
                <a:solidFill>
                  <a:srgbClr val="852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s-ES_tradnl" sz="2500" b="1" dirty="0">
              <a:solidFill>
                <a:srgbClr val="852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D2976DF-D8B2-3340-86E4-029F8D3597CF}"/>
              </a:ext>
            </a:extLst>
          </p:cNvPr>
          <p:cNvCxnSpPr>
            <a:cxnSpLocks/>
          </p:cNvCxnSpPr>
          <p:nvPr/>
        </p:nvCxnSpPr>
        <p:spPr>
          <a:xfrm flipV="1">
            <a:off x="304800" y="613858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2A94DF1-A477-064B-AC2E-FEDD8C563A16}"/>
              </a:ext>
            </a:extLst>
          </p:cNvPr>
          <p:cNvCxnSpPr>
            <a:cxnSpLocks/>
          </p:cNvCxnSpPr>
          <p:nvPr/>
        </p:nvCxnSpPr>
        <p:spPr>
          <a:xfrm>
            <a:off x="6095999" y="619607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7626A3CD-BAF5-6544-A0DA-0CDFFDAD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48" y="1732957"/>
            <a:ext cx="591466" cy="52920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E5DA48C-992D-9145-83FB-70276F90C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128" y="4349162"/>
            <a:ext cx="591466" cy="5292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2F3A857-819A-FC45-9199-35324E674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869" y="2674289"/>
            <a:ext cx="591466" cy="52920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B2A6FE2-515B-2F4C-BFCC-3617806A8F5C}"/>
              </a:ext>
            </a:extLst>
          </p:cNvPr>
          <p:cNvSpPr txBox="1"/>
          <p:nvPr/>
        </p:nvSpPr>
        <p:spPr>
          <a:xfrm>
            <a:off x="1912842" y="1782883"/>
            <a:ext cx="757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530D6D"/>
                </a:solidFill>
                <a:cs typeface="Arial" panose="020B0604020202020204" pitchFamily="34" charset="0"/>
              </a:rPr>
              <a:t>1</a:t>
            </a:r>
            <a:endParaRPr lang="es-MX" sz="2500" b="1" dirty="0">
              <a:solidFill>
                <a:srgbClr val="530D6D"/>
              </a:solidFill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FA2DC2B-14B8-9342-8B74-BE4A92021E77}"/>
              </a:ext>
            </a:extLst>
          </p:cNvPr>
          <p:cNvSpPr txBox="1"/>
          <p:nvPr/>
        </p:nvSpPr>
        <p:spPr>
          <a:xfrm>
            <a:off x="1871656" y="2691176"/>
            <a:ext cx="757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237AB5"/>
                </a:solidFill>
                <a:cs typeface="Arial" panose="020B0604020202020204" pitchFamily="34" charset="0"/>
              </a:rPr>
              <a:t>2</a:t>
            </a:r>
            <a:endParaRPr lang="es-MX" sz="2500" b="1" dirty="0">
              <a:solidFill>
                <a:srgbClr val="237AB5"/>
              </a:solidFill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0BCF7E3-EADD-984E-8CCB-2E2049126377}"/>
              </a:ext>
            </a:extLst>
          </p:cNvPr>
          <p:cNvSpPr txBox="1"/>
          <p:nvPr/>
        </p:nvSpPr>
        <p:spPr>
          <a:xfrm>
            <a:off x="1871657" y="4349162"/>
            <a:ext cx="757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0A4966"/>
                </a:solidFill>
                <a:cs typeface="Arial" panose="020B0604020202020204" pitchFamily="34" charset="0"/>
              </a:rPr>
              <a:t>4</a:t>
            </a:r>
            <a:endParaRPr lang="es-MX" sz="2500" b="1" dirty="0">
              <a:solidFill>
                <a:srgbClr val="0A4966"/>
              </a:solidFill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2F3A857-819A-FC45-9199-35324E674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128" y="3468305"/>
            <a:ext cx="591466" cy="52920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A2DC2B-14B8-9342-8B74-BE4A92021E77}"/>
              </a:ext>
            </a:extLst>
          </p:cNvPr>
          <p:cNvSpPr txBox="1"/>
          <p:nvPr/>
        </p:nvSpPr>
        <p:spPr>
          <a:xfrm>
            <a:off x="1871656" y="3498570"/>
            <a:ext cx="757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237AB5"/>
                </a:solidFill>
                <a:cs typeface="Arial" panose="020B0604020202020204" pitchFamily="34" charset="0"/>
              </a:rPr>
              <a:t>3</a:t>
            </a:r>
            <a:endParaRPr lang="es-MX" sz="2500" b="1" dirty="0">
              <a:solidFill>
                <a:srgbClr val="237AB5"/>
              </a:solidFill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967923E-C3BD-4F2D-968F-5CDFBAD95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128" y="5177866"/>
            <a:ext cx="591466" cy="52920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6FEC4F9-CC65-4904-B379-FE74E7C9A167}"/>
              </a:ext>
            </a:extLst>
          </p:cNvPr>
          <p:cNvSpPr txBox="1"/>
          <p:nvPr/>
        </p:nvSpPr>
        <p:spPr>
          <a:xfrm>
            <a:off x="1885272" y="5230019"/>
            <a:ext cx="7578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dirty="0">
                <a:solidFill>
                  <a:srgbClr val="0A4966"/>
                </a:solidFill>
                <a:cs typeface="Arial" panose="020B0604020202020204" pitchFamily="34" charset="0"/>
              </a:rPr>
              <a:t>5</a:t>
            </a:r>
            <a:endParaRPr lang="es-MX" sz="2500" b="1" dirty="0">
              <a:solidFill>
                <a:srgbClr val="0A49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0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 txBox="1">
            <a:spLocks/>
          </p:cNvSpPr>
          <p:nvPr/>
        </p:nvSpPr>
        <p:spPr>
          <a:xfrm>
            <a:off x="763572" y="1505403"/>
            <a:ext cx="10874245" cy="5730210"/>
          </a:xfrm>
          <a:prstGeom prst="rect">
            <a:avLst/>
          </a:prstGeom>
          <a:effectLst/>
        </p:spPr>
        <p:txBody>
          <a:bodyPr vert="horz" lIns="91440" tIns="45720" rIns="91440" bIns="45720" numCol="2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Aguascalientes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Chiapas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Baja California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la Laguna A.C.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Nuevo León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de Tepic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 Sonora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Hipócrates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Tecámac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Michoacana de San Nicolás de Hidalgo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Latinoamericano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Tecnológico de Estudios Superiores de San Felipe del Progreso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Iberoamericana, A.C.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Tula, Tepeji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del Noreste, A.C.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México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de Delicias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Benemérita Universidad Autónoma de Puebla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Coahuila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Politécnico Nacional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Centro de Enseñanza Técnica Industrial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Veracruzana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Tamaulipas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Yucatán 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Tehuacán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de Mexicali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Anáhuac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Estatal de Sonora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de Nuevo Laredo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de Parral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Instituto Tecnológico y de Estudios Superiores de Monterrey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Metropolitana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 Guanajuato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 Hermosillo, Sonora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 Guadalajara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del Estado de Hidalgo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</a:t>
            </a:r>
            <a:r>
              <a:rPr lang="es-ES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Tecmilenio</a:t>
            </a: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Centro de Investigaciones y Estudios Superiores en Antropología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Tecnológico de Estudios Superiores de Ecatepec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 Colima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Nuevo León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del Valle de Toluca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Juárez del Estado de Durango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Querétaro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Juárez Autónoma de Tabasco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 Baja California Sur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Popular Autónoma del Estado de Puebla – UPAEP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CETYS, Universidad, Campus Mexicali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de Ciencias y Artes de Chiapas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Tecnológica del Suroeste de Guanajuato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s-E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Universidad Autónoma del Carmen </a:t>
            </a:r>
          </a:p>
          <a:p>
            <a:pPr marL="342900" lvl="1" indent="-34290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 algn="just">
              <a:lnSpc>
                <a:spcPct val="10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  <a:p>
            <a:pPr marL="0" lvl="1" indent="0" algn="just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es-ES" sz="13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1760" y="497637"/>
            <a:ext cx="4567701" cy="1023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lnSpc>
                <a:spcPct val="120000"/>
              </a:lnSpc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s-ES" sz="5400" b="1" dirty="0">
                <a:solidFill>
                  <a:srgbClr val="852238"/>
                </a:solidFill>
                <a:cs typeface="Calibri"/>
              </a:rPr>
              <a:t>50 IES </a:t>
            </a:r>
            <a:r>
              <a:rPr lang="es-ES" sz="3200" b="1" dirty="0">
                <a:solidFill>
                  <a:srgbClr val="852238"/>
                </a:solidFill>
                <a:cs typeface="Calibri"/>
              </a:rPr>
              <a:t>inscritas</a:t>
            </a:r>
            <a:endParaRPr lang="es-ES" sz="3200" dirty="0">
              <a:solidFill>
                <a:srgbClr val="852238"/>
              </a:solidFill>
              <a:cs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4844D23-458A-4D4C-99D6-A4977341E7FF}"/>
              </a:ext>
            </a:extLst>
          </p:cNvPr>
          <p:cNvSpPr/>
          <p:nvPr/>
        </p:nvSpPr>
        <p:spPr>
          <a:xfrm>
            <a:off x="9827968" y="553876"/>
            <a:ext cx="2202269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MX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Integrantes</a:t>
            </a:r>
            <a:endParaRPr lang="es-ES_tradnl" sz="25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736AF69-9229-C648-89AB-0B201965C0FB}"/>
              </a:ext>
            </a:extLst>
          </p:cNvPr>
          <p:cNvCxnSpPr>
            <a:cxnSpLocks/>
          </p:cNvCxnSpPr>
          <p:nvPr/>
        </p:nvCxnSpPr>
        <p:spPr>
          <a:xfrm flipV="1">
            <a:off x="304799" y="597361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E2D482B-9C12-EA42-94D7-AF8CDADC8FA8}"/>
              </a:ext>
            </a:extLst>
          </p:cNvPr>
          <p:cNvCxnSpPr>
            <a:cxnSpLocks/>
          </p:cNvCxnSpPr>
          <p:nvPr/>
        </p:nvCxnSpPr>
        <p:spPr>
          <a:xfrm>
            <a:off x="6095999" y="619607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88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607874"/>
              </p:ext>
            </p:extLst>
          </p:nvPr>
        </p:nvGraphicFramePr>
        <p:xfrm>
          <a:off x="833436" y="1368696"/>
          <a:ext cx="10525126" cy="44524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13758">
                  <a:extLst>
                    <a:ext uri="{9D8B030D-6E8A-4147-A177-3AD203B41FA5}">
                      <a16:colId xmlns:a16="http://schemas.microsoft.com/office/drawing/2014/main" val="3470118630"/>
                    </a:ext>
                  </a:extLst>
                </a:gridCol>
                <a:gridCol w="4200669">
                  <a:extLst>
                    <a:ext uri="{9D8B030D-6E8A-4147-A177-3AD203B41FA5}">
                      <a16:colId xmlns:a16="http://schemas.microsoft.com/office/drawing/2014/main" val="1506324853"/>
                    </a:ext>
                  </a:extLst>
                </a:gridCol>
                <a:gridCol w="4110699">
                  <a:extLst>
                    <a:ext uri="{9D8B030D-6E8A-4147-A177-3AD203B41FA5}">
                      <a16:colId xmlns:a16="http://schemas.microsoft.com/office/drawing/2014/main" val="4103194633"/>
                    </a:ext>
                  </a:extLst>
                </a:gridCol>
              </a:tblGrid>
              <a:tr h="48481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Grupo</a:t>
                      </a:r>
                      <a:endParaRPr lang="en-US" sz="2400" dirty="0"/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Proyectos</a:t>
                      </a:r>
                      <a:endParaRPr lang="en-US" sz="2400" dirty="0"/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Acuerdos</a:t>
                      </a:r>
                      <a:endParaRPr lang="en-US" sz="2400" dirty="0"/>
                    </a:p>
                  </a:txBody>
                  <a:tcPr marL="33970" marR="33970" marT="16987" marB="16987"/>
                </a:tc>
                <a:extLst>
                  <a:ext uri="{0D108BD9-81ED-4DB2-BD59-A6C34878D82A}">
                    <a16:rowId xmlns:a16="http://schemas.microsoft.com/office/drawing/2014/main" val="2651145248"/>
                  </a:ext>
                </a:extLst>
              </a:tr>
              <a:tr h="1499016">
                <a:tc>
                  <a:txBody>
                    <a:bodyPr/>
                    <a:lstStyle/>
                    <a:p>
                      <a:pPr lvl="0"/>
                      <a:endParaRPr lang="es-ES" sz="1600" b="1" dirty="0"/>
                    </a:p>
                    <a:p>
                      <a:pPr lvl="0"/>
                      <a:r>
                        <a:rPr lang="es-ES" sz="1600" b="1" dirty="0"/>
                        <a:t>Sorteos Universitarios</a:t>
                      </a:r>
                      <a:endParaRPr lang="en-US" sz="1600" b="1" dirty="0"/>
                    </a:p>
                  </a:txBody>
                  <a:tcPr marL="33970" marR="33970" marT="16987" marB="16987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effectLst/>
                        </a:rPr>
                        <a:t>Distinción</a:t>
                      </a:r>
                      <a:r>
                        <a:rPr lang="es-ES" sz="1400" kern="1200" baseline="0" dirty="0">
                          <a:effectLst/>
                        </a:rPr>
                        <a:t> de los sorteos universitarios vs casinos, tratamiento diferenciado: 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baseline="0" dirty="0">
                          <a:effectLst/>
                        </a:rPr>
                        <a:t>E</a:t>
                      </a:r>
                      <a:r>
                        <a:rPr lang="es-ES" sz="1400" kern="1200" dirty="0">
                          <a:effectLst/>
                        </a:rPr>
                        <a:t>liminación de pago de participaciones;</a:t>
                      </a:r>
                      <a:r>
                        <a:rPr lang="es-ES" sz="1400" kern="1200" baseline="0" dirty="0">
                          <a:effectLst/>
                        </a:rPr>
                        <a:t> 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effectLst/>
                        </a:rPr>
                        <a:t>Eliminación de impuestos estatales y </a:t>
                      </a:r>
                    </a:p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effectLst/>
                        </a:rPr>
                        <a:t>Disminución de porcentajes de obligatoriedad de premios.</a:t>
                      </a:r>
                      <a:endParaRPr lang="en-US" sz="1400" dirty="0">
                        <a:effectLst/>
                      </a:endParaRPr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effectLst/>
                        </a:rPr>
                        <a:t>Seguimiento a la participación del grupo en el foro convocado por la SEGOB “Una nueva Ley de Juegos y Sorteos”</a:t>
                      </a:r>
                    </a:p>
                  </a:txBody>
                  <a:tcPr marL="33970" marR="33970" marT="16987" marB="16987"/>
                </a:tc>
                <a:extLst>
                  <a:ext uri="{0D108BD9-81ED-4DB2-BD59-A6C34878D82A}">
                    <a16:rowId xmlns:a16="http://schemas.microsoft.com/office/drawing/2014/main" val="2144131509"/>
                  </a:ext>
                </a:extLst>
              </a:tr>
              <a:tr h="552427">
                <a:tc>
                  <a:txBody>
                    <a:bodyPr/>
                    <a:lstStyle/>
                    <a:p>
                      <a:pPr lvl="0"/>
                      <a:r>
                        <a:rPr lang="es-ES" sz="1600" b="1" dirty="0"/>
                        <a:t>Filantropía</a:t>
                      </a:r>
                      <a:endParaRPr lang="en-US" sz="1600" b="1" dirty="0"/>
                    </a:p>
                  </a:txBody>
                  <a:tcPr marL="33970" marR="33970" marT="16987" marB="16987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Programa</a:t>
                      </a:r>
                      <a:r>
                        <a:rPr lang="es-ES" sz="1400" baseline="0" dirty="0"/>
                        <a:t> de capacitación/formación en línea.</a:t>
                      </a:r>
                      <a:endParaRPr lang="en-US" sz="1400" dirty="0"/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baseline="0" dirty="0">
                          <a:effectLst/>
                        </a:rPr>
                        <a:t>Seguimiento a los programas de formación y capacitación en la materia.</a:t>
                      </a:r>
                      <a:endParaRPr lang="en-US" sz="1400" dirty="0"/>
                    </a:p>
                  </a:txBody>
                  <a:tcPr marL="33970" marR="33970" marT="16987" marB="16987"/>
                </a:tc>
                <a:extLst>
                  <a:ext uri="{0D108BD9-81ED-4DB2-BD59-A6C34878D82A}">
                    <a16:rowId xmlns:a16="http://schemas.microsoft.com/office/drawing/2014/main" val="634582399"/>
                  </a:ext>
                </a:extLst>
              </a:tr>
              <a:tr h="890495">
                <a:tc>
                  <a:txBody>
                    <a:bodyPr/>
                    <a:lstStyle/>
                    <a:p>
                      <a:pPr lvl="0"/>
                      <a:r>
                        <a:rPr lang="es-ES" sz="1600" b="1" dirty="0"/>
                        <a:t>Patentes,</a:t>
                      </a:r>
                      <a:r>
                        <a:rPr lang="es-ES" sz="1600" b="1" baseline="0" dirty="0"/>
                        <a:t> </a:t>
                      </a:r>
                      <a:r>
                        <a:rPr lang="es-ES" sz="1600" b="1" dirty="0"/>
                        <a:t>transferencia tecnológica</a:t>
                      </a:r>
                      <a:r>
                        <a:rPr lang="es-ES" sz="1600" b="1" baseline="0" dirty="0"/>
                        <a:t> e innovación</a:t>
                      </a:r>
                      <a:r>
                        <a:rPr lang="es-ES" sz="1600" b="1" dirty="0"/>
                        <a:t> </a:t>
                      </a:r>
                      <a:endParaRPr lang="en-US" sz="1600" b="1" dirty="0"/>
                    </a:p>
                  </a:txBody>
                  <a:tcPr marL="33970" marR="33970" marT="16987" marB="16987" anchor="ctr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Base de monitoreo y seguimiento</a:t>
                      </a:r>
                      <a:r>
                        <a:rPr lang="es-ES" sz="1400" baseline="0" dirty="0"/>
                        <a:t> de patentes y transferencia tecnológica.</a:t>
                      </a:r>
                      <a:endParaRPr lang="en-US" sz="1400" dirty="0"/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baseline="0" dirty="0">
                          <a:effectLst/>
                        </a:rPr>
                        <a:t>Compartir los avances del registro de patentes y transferencia tecnológica de la Red y definir los siguientes pasos para la convocatoria con BANORTE.</a:t>
                      </a:r>
                      <a:endParaRPr lang="es-ES" sz="1400" dirty="0"/>
                    </a:p>
                  </a:txBody>
                  <a:tcPr marL="33970" marR="33970" marT="16987" marB="16987"/>
                </a:tc>
                <a:extLst>
                  <a:ext uri="{0D108BD9-81ED-4DB2-BD59-A6C34878D82A}">
                    <a16:rowId xmlns:a16="http://schemas.microsoft.com/office/drawing/2014/main" val="542315305"/>
                  </a:ext>
                </a:extLst>
              </a:tr>
              <a:tr h="1025722">
                <a:tc>
                  <a:txBody>
                    <a:bodyPr/>
                    <a:lstStyle/>
                    <a:p>
                      <a:pPr lvl="0"/>
                      <a:r>
                        <a:rPr lang="es-ES" sz="1600" b="1" dirty="0"/>
                        <a:t>Acceso</a:t>
                      </a:r>
                      <a:r>
                        <a:rPr lang="es-ES" sz="1600" b="1" baseline="0" dirty="0"/>
                        <a:t> a fondos nacionales e internacionales</a:t>
                      </a:r>
                      <a:endParaRPr lang="en-US" sz="1600" b="1" dirty="0"/>
                    </a:p>
                  </a:txBody>
                  <a:tcPr marL="33970" marR="33970" marT="16987" marB="16987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Aplicar a las Convocatorias</a:t>
                      </a:r>
                      <a:r>
                        <a:rPr lang="es-ES" sz="1400" baseline="0" dirty="0"/>
                        <a:t> CONACYT como Red Nacional.</a:t>
                      </a:r>
                      <a:endParaRPr lang="en-US" sz="1400" dirty="0"/>
                    </a:p>
                  </a:txBody>
                  <a:tcPr marL="33970" marR="33970" marT="16987" marB="16987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</a:t>
                      </a:r>
                      <a:r>
                        <a:rPr lang="es-ES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compartir mejores prácticas en la materia. </a:t>
                      </a:r>
                      <a:endParaRPr lang="es-MX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70" marR="33970" marT="16987" marB="16987"/>
                </a:tc>
                <a:extLst>
                  <a:ext uri="{0D108BD9-81ED-4DB2-BD59-A6C34878D82A}">
                    <a16:rowId xmlns:a16="http://schemas.microsoft.com/office/drawing/2014/main" val="1692251016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07183DA6-2F28-F143-AA56-18CA3F72FB3F}"/>
              </a:ext>
            </a:extLst>
          </p:cNvPr>
          <p:cNvSpPr/>
          <p:nvPr/>
        </p:nvSpPr>
        <p:spPr>
          <a:xfrm>
            <a:off x="554181" y="76823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852238"/>
                </a:solidFill>
              </a:rPr>
              <a:t>Resumen</a:t>
            </a:r>
            <a:r>
              <a:rPr lang="en-US" sz="2800" b="1" dirty="0">
                <a:solidFill>
                  <a:srgbClr val="852238"/>
                </a:solidFill>
              </a:rPr>
              <a:t> de </a:t>
            </a:r>
            <a:r>
              <a:rPr lang="en-US" sz="2800" b="1" dirty="0" err="1">
                <a:solidFill>
                  <a:srgbClr val="852238"/>
                </a:solidFill>
              </a:rPr>
              <a:t>proyectos</a:t>
            </a:r>
            <a:r>
              <a:rPr lang="en-US" sz="2800" b="1" dirty="0">
                <a:solidFill>
                  <a:srgbClr val="852238"/>
                </a:solidFill>
              </a:rPr>
              <a:t> y </a:t>
            </a:r>
            <a:r>
              <a:rPr lang="en-US" sz="2800" b="1" dirty="0" err="1">
                <a:solidFill>
                  <a:srgbClr val="852238"/>
                </a:solidFill>
              </a:rPr>
              <a:t>acuerdos</a:t>
            </a:r>
            <a:r>
              <a:rPr lang="en-US" sz="2800" b="1" dirty="0">
                <a:solidFill>
                  <a:srgbClr val="852238"/>
                </a:solidFill>
              </a:rPr>
              <a:t> por </a:t>
            </a:r>
            <a:r>
              <a:rPr lang="en-US" sz="2800" b="1" dirty="0" err="1">
                <a:solidFill>
                  <a:srgbClr val="852238"/>
                </a:solidFill>
              </a:rPr>
              <a:t>grupo</a:t>
            </a:r>
            <a:r>
              <a:rPr lang="en-US" sz="2800" b="1" dirty="0">
                <a:solidFill>
                  <a:srgbClr val="852238"/>
                </a:solidFill>
              </a:rPr>
              <a:t> de </a:t>
            </a:r>
            <a:r>
              <a:rPr lang="en-US" sz="2800" b="1" dirty="0" err="1">
                <a:solidFill>
                  <a:srgbClr val="852238"/>
                </a:solidFill>
              </a:rPr>
              <a:t>trabajo</a:t>
            </a:r>
            <a:endParaRPr lang="en-US" sz="2800" b="1" dirty="0">
              <a:solidFill>
                <a:srgbClr val="852238"/>
              </a:solidFill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09C71A5-5651-5D41-A3F3-37EADFED4E97}"/>
              </a:ext>
            </a:extLst>
          </p:cNvPr>
          <p:cNvCxnSpPr>
            <a:cxnSpLocks/>
          </p:cNvCxnSpPr>
          <p:nvPr/>
        </p:nvCxnSpPr>
        <p:spPr>
          <a:xfrm flipV="1">
            <a:off x="304800" y="613858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944AFFC-33F2-944E-9E38-AFB0DCA3CC0B}"/>
              </a:ext>
            </a:extLst>
          </p:cNvPr>
          <p:cNvCxnSpPr>
            <a:cxnSpLocks/>
          </p:cNvCxnSpPr>
          <p:nvPr/>
        </p:nvCxnSpPr>
        <p:spPr>
          <a:xfrm>
            <a:off x="6095999" y="619607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16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768599"/>
              </p:ext>
            </p:extLst>
          </p:nvPr>
        </p:nvGraphicFramePr>
        <p:xfrm>
          <a:off x="838200" y="792403"/>
          <a:ext cx="10515598" cy="55582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73478">
                  <a:extLst>
                    <a:ext uri="{9D8B030D-6E8A-4147-A177-3AD203B41FA5}">
                      <a16:colId xmlns:a16="http://schemas.microsoft.com/office/drawing/2014/main" val="3470118630"/>
                    </a:ext>
                  </a:extLst>
                </a:gridCol>
                <a:gridCol w="4047473">
                  <a:extLst>
                    <a:ext uri="{9D8B030D-6E8A-4147-A177-3AD203B41FA5}">
                      <a16:colId xmlns:a16="http://schemas.microsoft.com/office/drawing/2014/main" val="1506324853"/>
                    </a:ext>
                  </a:extLst>
                </a:gridCol>
                <a:gridCol w="4194647">
                  <a:extLst>
                    <a:ext uri="{9D8B030D-6E8A-4147-A177-3AD203B41FA5}">
                      <a16:colId xmlns:a16="http://schemas.microsoft.com/office/drawing/2014/main" val="4103194633"/>
                    </a:ext>
                  </a:extLst>
                </a:gridCol>
              </a:tblGrid>
              <a:tr h="415363"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Grupo</a:t>
                      </a:r>
                      <a:endParaRPr lang="en-US" sz="240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Proyectos</a:t>
                      </a:r>
                      <a:endParaRPr lang="en-US" sz="2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/>
                        <a:t>Acuerdos</a:t>
                      </a:r>
                      <a:endParaRPr lang="en-US" sz="240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2651145248"/>
                  </a:ext>
                </a:extLst>
              </a:tr>
              <a:tr h="850355">
                <a:tc>
                  <a:txBody>
                    <a:bodyPr/>
                    <a:lstStyle/>
                    <a:p>
                      <a:r>
                        <a:rPr lang="es-ES" sz="1600" b="1" dirty="0"/>
                        <a:t>Servicios a terceros</a:t>
                      </a:r>
                      <a:endParaRPr lang="en-US" sz="1600" b="1" dirty="0"/>
                    </a:p>
                  </a:txBody>
                  <a:tcPr marL="36427" marR="36427" marT="18215" marB="18215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Manual de mejores prácticas en materia de servicios a terceros.</a:t>
                      </a:r>
                      <a:endParaRPr lang="en-US" sz="1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400" kern="1200" dirty="0">
                        <a:effectLst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dirty="0">
                          <a:effectLst/>
                        </a:rPr>
                        <a:t>Reunión con el grupo de trabajo para dar seguimiento a la elaboración del “Manual de mejores prácticas”</a:t>
                      </a:r>
                      <a:endParaRPr lang="es-ES" sz="14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3848400812"/>
                  </a:ext>
                </a:extLst>
              </a:tr>
              <a:tr h="674634">
                <a:tc>
                  <a:txBody>
                    <a:bodyPr/>
                    <a:lstStyle/>
                    <a:p>
                      <a:r>
                        <a:rPr lang="es-ES" sz="1600" b="1" dirty="0"/>
                        <a:t>Empresas Universitarias</a:t>
                      </a:r>
                      <a:endParaRPr lang="en-US" sz="1600" b="1" dirty="0"/>
                    </a:p>
                  </a:txBody>
                  <a:tcPr marL="36427" marR="36427" marT="18215" marB="18215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Desarrollo de un modelo de capacitación para</a:t>
                      </a:r>
                      <a:r>
                        <a:rPr lang="es-ES" sz="1400" baseline="0" dirty="0"/>
                        <a:t> la constitución de “Empresas Universitarias”.</a:t>
                      </a:r>
                      <a:endParaRPr lang="en-US" sz="1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baseline="0" dirty="0">
                          <a:effectLst/>
                        </a:rPr>
                        <a:t>Presentar la propuesta temática para el desarrollo del “Foro Nacional de Empresas Universitarias 2021”.</a:t>
                      </a:r>
                      <a:endParaRPr lang="es-ES" sz="1400" dirty="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2358449102"/>
                  </a:ext>
                </a:extLst>
              </a:tr>
              <a:tr h="674634">
                <a:tc>
                  <a:txBody>
                    <a:bodyPr/>
                    <a:lstStyle/>
                    <a:p>
                      <a:r>
                        <a:rPr lang="es-ES" sz="1600" b="1" dirty="0"/>
                        <a:t>Oportunidades</a:t>
                      </a:r>
                      <a:r>
                        <a:rPr lang="es-ES" sz="1600" b="1" baseline="0" dirty="0"/>
                        <a:t> fiscales y fondos patrimoniales</a:t>
                      </a:r>
                      <a:endParaRPr lang="es-ES" sz="1600" b="1" dirty="0"/>
                    </a:p>
                  </a:txBody>
                  <a:tcPr marL="36427" marR="36427" marT="18215" marB="18215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/>
                        <a:t>Análisis sistémico</a:t>
                      </a:r>
                      <a:r>
                        <a:rPr lang="es-ES" sz="1400" baseline="0"/>
                        <a:t> y </a:t>
                      </a:r>
                      <a:r>
                        <a:rPr lang="es-ES" sz="1400"/>
                        <a:t>Tasa 0 </a:t>
                      </a:r>
                      <a:r>
                        <a:rPr lang="es-ES" sz="1400" baseline="0"/>
                        <a:t>IVA para IES.</a:t>
                      </a:r>
                      <a:endParaRPr lang="en-US" sz="140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baseline="0" dirty="0">
                          <a:effectLst/>
                        </a:rPr>
                        <a:t>Definición de siguientes pasos respecto a la propuesta de Tasa 0.</a:t>
                      </a:r>
                      <a:endParaRPr lang="en-US" sz="1400" kern="1200" dirty="0">
                        <a:effectLst/>
                      </a:endParaRPr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1256568118"/>
                  </a:ext>
                </a:extLst>
              </a:tr>
              <a:tr h="446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/>
                        <a:t>Uso</a:t>
                      </a:r>
                      <a:r>
                        <a:rPr lang="es-ES" sz="1600" b="1" baseline="0" dirty="0"/>
                        <a:t> eficientes de energía</a:t>
                      </a:r>
                      <a:endParaRPr lang="es-ES" sz="1600" b="1" dirty="0"/>
                    </a:p>
                  </a:txBody>
                  <a:tcPr marL="36427" marR="36427" marT="18215" marB="18215"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Capacitación en uso eficiente de energía.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Modelo de mejores prácticas en la materia</a:t>
                      </a:r>
                      <a:endParaRPr lang="en-US" sz="1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baseline="0" dirty="0">
                          <a:effectLst/>
                        </a:rPr>
                        <a:t>Seguimiento a los proyectos y plan de trabajo.</a:t>
                      </a:r>
                      <a:endParaRPr lang="es-ES" sz="1400" dirty="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2890951259"/>
                  </a:ext>
                </a:extLst>
              </a:tr>
              <a:tr h="761059">
                <a:tc>
                  <a:txBody>
                    <a:bodyPr/>
                    <a:lstStyle/>
                    <a:p>
                      <a:endParaRPr lang="es-ES" sz="1600" b="1" dirty="0"/>
                    </a:p>
                    <a:p>
                      <a:r>
                        <a:rPr lang="es-ES" sz="1600" b="1" dirty="0"/>
                        <a:t>Publicaciones</a:t>
                      </a:r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Publicaciones</a:t>
                      </a:r>
                      <a:r>
                        <a:rPr lang="es-ES" sz="1400" baseline="0" dirty="0"/>
                        <a:t> “Las 8 dimensiones de la generación de recursos para la educación superior”</a:t>
                      </a:r>
                      <a:endParaRPr lang="en-US" sz="1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Elaborar del informe de la Red 2020, a través de videos con los líderes de los grupos de trabajo. </a:t>
                      </a:r>
                      <a:endParaRPr lang="es-ES" sz="1400" dirty="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3054542018"/>
                  </a:ext>
                </a:extLst>
              </a:tr>
              <a:tr h="1679527">
                <a:tc>
                  <a:txBody>
                    <a:bodyPr/>
                    <a:lstStyle/>
                    <a:p>
                      <a:r>
                        <a:rPr lang="es-ES" sz="1600" b="1" dirty="0"/>
                        <a:t>Asuntos</a:t>
                      </a:r>
                      <a:r>
                        <a:rPr lang="es-ES" sz="1600" b="1" baseline="0" dirty="0"/>
                        <a:t> Generales</a:t>
                      </a:r>
                      <a:endParaRPr lang="es-ES" sz="1600" b="1" dirty="0"/>
                    </a:p>
                  </a:txBody>
                  <a:tcPr marL="36427" marR="36427" marT="18215" marB="18215" anchor="ctr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36427" marR="36427" marT="18215" marB="18215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sz="1400" baseline="0" dirty="0"/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Organización del </a:t>
                      </a:r>
                      <a:r>
                        <a:rPr lang="es-ES" sz="1400" kern="120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webinar</a:t>
                      </a:r>
                      <a:r>
                        <a:rPr lang="es-ES" sz="14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“Acceso a Fondos Nacionales e Internacionales”</a:t>
                      </a:r>
                      <a:r>
                        <a:rPr lang="es-ES" sz="1400" baseline="0" dirty="0"/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ES" sz="1400" baseline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/>
                    </a:p>
                  </a:txBody>
                  <a:tcPr marL="36427" marR="36427" marT="18215" marB="18215"/>
                </a:tc>
                <a:extLst>
                  <a:ext uri="{0D108BD9-81ED-4DB2-BD59-A6C34878D82A}">
                    <a16:rowId xmlns:a16="http://schemas.microsoft.com/office/drawing/2014/main" val="2276697436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09C8DD6B-1D22-2E48-AF74-DE96E7F726B7}"/>
              </a:ext>
            </a:extLst>
          </p:cNvPr>
          <p:cNvSpPr/>
          <p:nvPr/>
        </p:nvSpPr>
        <p:spPr>
          <a:xfrm>
            <a:off x="554182" y="94570"/>
            <a:ext cx="11083635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852238"/>
                </a:solidFill>
              </a:rPr>
              <a:t>Resumen</a:t>
            </a:r>
            <a:r>
              <a:rPr lang="en-US" sz="2800" b="1" dirty="0">
                <a:solidFill>
                  <a:srgbClr val="852238"/>
                </a:solidFill>
              </a:rPr>
              <a:t> de </a:t>
            </a:r>
            <a:r>
              <a:rPr lang="en-US" sz="2800" b="1" dirty="0" err="1">
                <a:solidFill>
                  <a:srgbClr val="852238"/>
                </a:solidFill>
              </a:rPr>
              <a:t>proyectos</a:t>
            </a:r>
            <a:r>
              <a:rPr lang="en-US" sz="2800" b="1" dirty="0">
                <a:solidFill>
                  <a:srgbClr val="852238"/>
                </a:solidFill>
              </a:rPr>
              <a:t> y </a:t>
            </a:r>
            <a:r>
              <a:rPr lang="en-US" sz="2800" b="1" dirty="0" err="1">
                <a:solidFill>
                  <a:srgbClr val="852238"/>
                </a:solidFill>
              </a:rPr>
              <a:t>acuerdos</a:t>
            </a:r>
            <a:r>
              <a:rPr lang="en-US" sz="2800" b="1" dirty="0">
                <a:solidFill>
                  <a:srgbClr val="852238"/>
                </a:solidFill>
              </a:rPr>
              <a:t> por </a:t>
            </a:r>
            <a:r>
              <a:rPr lang="en-US" sz="2800" b="1" dirty="0" err="1">
                <a:solidFill>
                  <a:srgbClr val="852238"/>
                </a:solidFill>
              </a:rPr>
              <a:t>grupo</a:t>
            </a:r>
            <a:r>
              <a:rPr lang="en-US" sz="2800" b="1" dirty="0">
                <a:solidFill>
                  <a:srgbClr val="852238"/>
                </a:solidFill>
              </a:rPr>
              <a:t> de </a:t>
            </a:r>
            <a:r>
              <a:rPr lang="en-US" sz="2800" b="1" dirty="0" err="1">
                <a:solidFill>
                  <a:srgbClr val="852238"/>
                </a:solidFill>
              </a:rPr>
              <a:t>trabajo</a:t>
            </a:r>
            <a:endParaRPr lang="en-US" sz="2800" b="1" dirty="0">
              <a:solidFill>
                <a:srgbClr val="852238"/>
              </a:solidFill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6ECE166-93F1-E048-89E8-4FB935453362}"/>
              </a:ext>
            </a:extLst>
          </p:cNvPr>
          <p:cNvCxnSpPr>
            <a:cxnSpLocks/>
          </p:cNvCxnSpPr>
          <p:nvPr/>
        </p:nvCxnSpPr>
        <p:spPr>
          <a:xfrm flipV="1">
            <a:off x="304800" y="613858"/>
            <a:ext cx="11582399" cy="5749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EDDFA0F6-588C-4D4A-90B5-30B360871132}"/>
              </a:ext>
            </a:extLst>
          </p:cNvPr>
          <p:cNvCxnSpPr>
            <a:cxnSpLocks/>
          </p:cNvCxnSpPr>
          <p:nvPr/>
        </p:nvCxnSpPr>
        <p:spPr>
          <a:xfrm>
            <a:off x="6095999" y="619607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6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C03B0D5-4C83-4239-9C59-3A5BCDB1F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946484"/>
              </p:ext>
            </p:extLst>
          </p:nvPr>
        </p:nvGraphicFramePr>
        <p:xfrm>
          <a:off x="313565" y="1045648"/>
          <a:ext cx="7933266" cy="570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" name="Rectángulo 53">
            <a:extLst>
              <a:ext uri="{FF2B5EF4-FFF2-40B4-BE49-F238E27FC236}">
                <a16:creationId xmlns:a16="http://schemas.microsoft.com/office/drawing/2014/main" id="{F0F8FEB1-B66C-E649-BA07-69AE165F4848}"/>
              </a:ext>
            </a:extLst>
          </p:cNvPr>
          <p:cNvSpPr/>
          <p:nvPr/>
        </p:nvSpPr>
        <p:spPr>
          <a:xfrm>
            <a:off x="8604565" y="0"/>
            <a:ext cx="335439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E04DEF4-AF8B-D749-8332-B8855DC37100}"/>
              </a:ext>
            </a:extLst>
          </p:cNvPr>
          <p:cNvSpPr/>
          <p:nvPr/>
        </p:nvSpPr>
        <p:spPr>
          <a:xfrm>
            <a:off x="8648398" y="26389"/>
            <a:ext cx="3512469" cy="6874637"/>
          </a:xfrm>
          <a:prstGeom prst="rect">
            <a:avLst/>
          </a:prstGeom>
          <a:solidFill>
            <a:srgbClr val="713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8472" y="75520"/>
            <a:ext cx="4183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500" b="1" dirty="0">
                <a:solidFill>
                  <a:srgbClr val="8522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de Grupos de Trabajo</a:t>
            </a:r>
            <a:endParaRPr lang="es-ES_tradnl" sz="2500" b="1" dirty="0">
              <a:solidFill>
                <a:srgbClr val="85223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E0688A7-09D7-FB4B-A98C-360201FEBAFC}"/>
              </a:ext>
            </a:extLst>
          </p:cNvPr>
          <p:cNvSpPr txBox="1"/>
          <p:nvPr/>
        </p:nvSpPr>
        <p:spPr>
          <a:xfrm>
            <a:off x="9158891" y="558491"/>
            <a:ext cx="237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cs typeface="Arial" panose="020B0604020202020204" pitchFamily="34" charset="0"/>
              </a:rPr>
              <a:t>Se han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registrado</a:t>
            </a:r>
            <a:endParaRPr lang="es-MX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82D64FB8-3C82-5649-B6D6-31F5F7A74606}"/>
              </a:ext>
            </a:extLst>
          </p:cNvPr>
          <p:cNvSpPr/>
          <p:nvPr/>
        </p:nvSpPr>
        <p:spPr>
          <a:xfrm>
            <a:off x="8758542" y="1788382"/>
            <a:ext cx="3363100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Autónoma del Estado de Hidalgo.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del Noreste.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</a:t>
            </a:r>
            <a:r>
              <a:rPr lang="es-ES" sz="1150" dirty="0" err="1">
                <a:solidFill>
                  <a:schemeClr val="bg1"/>
                </a:solidFill>
                <a:cs typeface="Arial" panose="020B0604020202020204" pitchFamily="34" charset="0"/>
              </a:rPr>
              <a:t>Hipocrates</a:t>
            </a: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Anáhuac.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</a:t>
            </a:r>
            <a:r>
              <a:rPr lang="es-ES" sz="1150" dirty="0" err="1">
                <a:solidFill>
                  <a:schemeClr val="bg1"/>
                </a:solidFill>
                <a:cs typeface="Arial" panose="020B0604020202020204" pitchFamily="34" charset="0"/>
              </a:rPr>
              <a:t>Tecmilenio</a:t>
            </a: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Autónoma Metropolitana.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Autónoma de Yucatán.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Iberoamericana.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Instituto Tecnológico de Nuevo Laredo.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Veracruzana.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Instituto Politécnico Nacional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de Guanajuato.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cs typeface="Arial" panose="020B0604020202020204" pitchFamily="34" charset="0"/>
              </a:rPr>
              <a:t>Universidad Autónoma de Baja California.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Instituto Tecnológico de Parral.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Tecnológico de Monterrey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Centro de Enseñanza Técnica Industrial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de Guadalajara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Instituto Tecnológico Latinoamericano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Michoacana de Nicolás de Hidalgo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Instituto Politécnico Nacional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Popular Autónoma del Estado de Puebla -UPAEP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Tecnológica de Tula </a:t>
            </a:r>
            <a:r>
              <a:rPr lang="es-ES" sz="1150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Tepejí</a:t>
            </a:r>
            <a:endParaRPr lang="es-ES" sz="115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Tecnológica de Hermosillo, Sonora.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ES" sz="115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Universidad Autónoma del Carmen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BD293BF-851B-E44A-9C76-0E5E10905B00}"/>
              </a:ext>
            </a:extLst>
          </p:cNvPr>
          <p:cNvSpPr/>
          <p:nvPr/>
        </p:nvSpPr>
        <p:spPr>
          <a:xfrm>
            <a:off x="8683603" y="6443531"/>
            <a:ext cx="3354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https://tinyurl.com/RedGruposdeTrabajo</a:t>
            </a:r>
            <a:endParaRPr lang="es-MX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63C93E1-6F26-F74E-9A55-D7A247667509}"/>
              </a:ext>
            </a:extLst>
          </p:cNvPr>
          <p:cNvSpPr txBox="1"/>
          <p:nvPr/>
        </p:nvSpPr>
        <p:spPr>
          <a:xfrm>
            <a:off x="10676115" y="133745"/>
            <a:ext cx="940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5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25D4B71A-DEBB-E843-9E24-0132CBF58B8E}"/>
              </a:ext>
            </a:extLst>
          </p:cNvPr>
          <p:cNvSpPr/>
          <p:nvPr/>
        </p:nvSpPr>
        <p:spPr>
          <a:xfrm>
            <a:off x="8959059" y="757696"/>
            <a:ext cx="2666325" cy="28896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es-ES" sz="3000" b="1" dirty="0">
                <a:solidFill>
                  <a:srgbClr val="FFC000"/>
                </a:solidFill>
                <a:cs typeface="Arial" panose="020B0604020202020204" pitchFamily="34" charset="0"/>
              </a:rPr>
              <a:t>Universidades</a:t>
            </a:r>
            <a:endParaRPr lang="es-ES_tradnl" sz="3000" dirty="0">
              <a:solidFill>
                <a:srgbClr val="FFC000"/>
              </a:solidFill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A4DBF4B5-9F3E-6B49-AF5E-164FF3919506}"/>
              </a:ext>
            </a:extLst>
          </p:cNvPr>
          <p:cNvSpPr/>
          <p:nvPr/>
        </p:nvSpPr>
        <p:spPr>
          <a:xfrm>
            <a:off x="9146334" y="1100185"/>
            <a:ext cx="2479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en los grupos de trabajo</a:t>
            </a:r>
            <a:endParaRPr lang="es-ES_tradnl" dirty="0">
              <a:solidFill>
                <a:schemeClr val="bg1"/>
              </a:solidFill>
            </a:endParaRPr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E73F5DA0-0948-F94C-81CF-58BAEA6F44C9}"/>
              </a:ext>
            </a:extLst>
          </p:cNvPr>
          <p:cNvCxnSpPr>
            <a:cxnSpLocks/>
          </p:cNvCxnSpPr>
          <p:nvPr/>
        </p:nvCxnSpPr>
        <p:spPr>
          <a:xfrm>
            <a:off x="8902607" y="1584293"/>
            <a:ext cx="28249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48F712C9-91D9-2247-A3A8-4EF2F715C60B}"/>
              </a:ext>
            </a:extLst>
          </p:cNvPr>
          <p:cNvCxnSpPr/>
          <p:nvPr/>
        </p:nvCxnSpPr>
        <p:spPr>
          <a:xfrm>
            <a:off x="304800" y="619607"/>
            <a:ext cx="7933267" cy="0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A0EF748D-D8F4-144A-AA9F-B5FE99B26A05}"/>
              </a:ext>
            </a:extLst>
          </p:cNvPr>
          <p:cNvCxnSpPr>
            <a:cxnSpLocks/>
          </p:cNvCxnSpPr>
          <p:nvPr/>
        </p:nvCxnSpPr>
        <p:spPr>
          <a:xfrm>
            <a:off x="4271433" y="619607"/>
            <a:ext cx="0" cy="345593"/>
          </a:xfrm>
          <a:prstGeom prst="line">
            <a:avLst/>
          </a:prstGeom>
          <a:ln>
            <a:solidFill>
              <a:srgbClr val="7136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34">
            <a:extLst>
              <a:ext uri="{FF2B5EF4-FFF2-40B4-BE49-F238E27FC236}">
                <a16:creationId xmlns:a16="http://schemas.microsoft.com/office/drawing/2014/main" id="{63C54F91-D50F-D54B-89FB-CE16A83322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806" y="1857588"/>
            <a:ext cx="583697" cy="622376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753624E-DAD4-374D-A036-7455FC996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0099" y="3371233"/>
            <a:ext cx="494609" cy="527384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750A503E-90C0-F645-AEE8-B7631DB111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564" y="5503526"/>
            <a:ext cx="579267" cy="61765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E62A04A1-7D8C-ED4C-A166-5E8C3A616E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072" y="1100185"/>
            <a:ext cx="583719" cy="62239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04490B53-9CC2-C346-A4E5-22ADED018BE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536" y="4918151"/>
            <a:ext cx="543408" cy="57941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CC36F1BE-92A9-BD48-B70D-3295FC9D19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909" y="3282032"/>
            <a:ext cx="429267" cy="4577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7D4FED-0F3D-C047-B0EC-E53FC4BE56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110" y="1736231"/>
            <a:ext cx="533834" cy="569208"/>
          </a:xfrm>
          <a:prstGeom prst="rect">
            <a:avLst/>
          </a:prstGeom>
        </p:spPr>
      </p:pic>
      <p:pic>
        <p:nvPicPr>
          <p:cNvPr id="3" name="Gráfico 2" descr="Sustainability con relleno sólido">
            <a:extLst>
              <a:ext uri="{FF2B5EF4-FFF2-40B4-BE49-F238E27FC236}">
                <a16:creationId xmlns:a16="http://schemas.microsoft.com/office/drawing/2014/main" id="{DF1B8D22-F22B-BC44-BC9C-793DEE9EE68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542635" y="4970183"/>
            <a:ext cx="527384" cy="52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0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0D37E9AD-8F1A-E944-8DB8-53790A0DD875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530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AE2B3BD-DC24-3C4C-A031-90E28A8A5B23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987833"/>
              </p:ext>
            </p:extLst>
          </p:nvPr>
        </p:nvGraphicFramePr>
        <p:xfrm>
          <a:off x="2918404" y="2607175"/>
          <a:ext cx="5826683" cy="3829114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0D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0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Hipócrates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Lic. Verónica Radilla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Anáhuac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Lic. José Luis Arenas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Tecmilenio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Raúl Mendoza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U.A.d</a:t>
                      </a: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Yucatán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Jéssica</a:t>
                      </a: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Canto Maldonado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Instituto Tecnológico de Nuevo Laredo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00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Sergio Garza Carranza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Tecnológico de Monterrey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Farid</a:t>
                      </a: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Aouragh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98296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UABC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Gabriela Rosas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4269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de Guanajuato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José de Jesús Jaime </a:t>
                      </a:r>
                      <a:r>
                        <a:rPr lang="es-ES" sz="1500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Galvan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58588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Instituto Tecnológico Latinoamericano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Claudia Salas </a:t>
                      </a:r>
                      <a:r>
                        <a:rPr lang="es-ES" sz="15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Cotonieto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48759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b="1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UPAEP</a:t>
                      </a:r>
                      <a:endParaRPr lang="en-US" sz="1500" b="1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Gabriela</a:t>
                      </a:r>
                      <a:r>
                        <a:rPr lang="es-ES" sz="150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Fernández 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3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Margarita Méndez Zamora</a:t>
                      </a:r>
                      <a:endParaRPr lang="en-US" sz="150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77950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1935260"/>
            <a:ext cx="1219200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Líder: Universidad Autónoma de Baja California </a:t>
            </a:r>
          </a:p>
          <a:p>
            <a:pPr algn="ctr">
              <a:lnSpc>
                <a:spcPct val="107000"/>
              </a:lnSpc>
            </a:pP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Lic. Gabriela Rosas 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Adobe Devanagari" panose="02040503050201020203" pitchFamily="18" charset="0"/>
              </a:rPr>
              <a:t>Bazúa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lt"/>
              <a:ea typeface="Calibri" panose="020F0502020204030204" pitchFamily="34" charset="0"/>
              <a:cs typeface="Adobe Devanagari" panose="02040503050201020203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8325B7-3994-954C-9C3C-86803AF99B37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“Sorteos Universitarios”</a:t>
            </a:r>
            <a:endParaRPr lang="es-ES_tradn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7A78B52-7ADB-ED45-98E2-58B67F63A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859" y="873392"/>
            <a:ext cx="798282" cy="110701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AEE5D80-6EBD-7D44-993F-1A4170442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102" y="2654073"/>
            <a:ext cx="273986" cy="29095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D9A6294-BDEC-834E-822E-1E4189C32D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22" y="214230"/>
            <a:ext cx="602018" cy="6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9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AAC200-B1C7-0F42-B0C2-141924AE2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270" y="912307"/>
            <a:ext cx="2105460" cy="105273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D37E9AD-8F1A-E944-8DB8-53790A0DD875}"/>
              </a:ext>
            </a:extLst>
          </p:cNvPr>
          <p:cNvSpPr/>
          <p:nvPr/>
        </p:nvSpPr>
        <p:spPr>
          <a:xfrm>
            <a:off x="0" y="285648"/>
            <a:ext cx="12192000" cy="389195"/>
          </a:xfrm>
          <a:prstGeom prst="rect">
            <a:avLst/>
          </a:prstGeom>
          <a:solidFill>
            <a:srgbClr val="0D4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highlight>
                <a:srgbClr val="FF0000"/>
              </a:highlight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08925"/>
              </p:ext>
            </p:extLst>
          </p:nvPr>
        </p:nvGraphicFramePr>
        <p:xfrm>
          <a:off x="2918404" y="2892021"/>
          <a:ext cx="5826683" cy="2291779"/>
        </p:xfrm>
        <a:graphic>
          <a:graphicData uri="http://schemas.openxmlformats.org/drawingml/2006/table">
            <a:tbl>
              <a:tblPr firstRow="1" firstCol="1" bandRow="1">
                <a:effectLst/>
                <a:tableStyleId>{793D81CF-94F2-401A-BA57-92F5A7B2D0C5}</a:tableStyleId>
              </a:tblPr>
              <a:tblGrid>
                <a:gridCol w="3152967">
                  <a:extLst>
                    <a:ext uri="{9D8B030D-6E8A-4147-A177-3AD203B41FA5}">
                      <a16:colId xmlns:a16="http://schemas.microsoft.com/office/drawing/2014/main" val="2428980045"/>
                    </a:ext>
                  </a:extLst>
                </a:gridCol>
                <a:gridCol w="2673716">
                  <a:extLst>
                    <a:ext uri="{9D8B030D-6E8A-4147-A177-3AD203B41FA5}">
                      <a16:colId xmlns:a16="http://schemas.microsoft.com/office/drawing/2014/main" val="301459287"/>
                    </a:ext>
                  </a:extLst>
                </a:gridCol>
              </a:tblGrid>
              <a:tr h="389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Institución</a:t>
                      </a:r>
                      <a:endParaRPr lang="en-US" sz="18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6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6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44866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Tecmilenio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Raúl Mendoza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68577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 Iberoamericana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Adriana de la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Peza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8068698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UABC</a:t>
                      </a:r>
                      <a:endParaRPr lang="en-US" sz="15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Mtra. Georgina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Walther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 Cuevas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794783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U.de</a:t>
                      </a: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Guanajuato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José de Jesús Jaime </a:t>
                      </a:r>
                      <a:r>
                        <a:rPr lang="es-ES" sz="15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</a:rPr>
                        <a:t>Galvan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67633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Instituto Tecnológico Latinoamericano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Francisco</a:t>
                      </a:r>
                      <a:r>
                        <a:rPr lang="es-ES" sz="15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Ángel Acosta Benítez</a:t>
                      </a:r>
                      <a:endParaRPr lang="en-US" sz="15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52870"/>
                  </a:ext>
                </a:extLst>
              </a:tr>
              <a:tr h="389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Universidad </a:t>
                      </a:r>
                      <a:r>
                        <a:rPr lang="en-US" sz="1500" b="1" kern="120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Autónoma</a:t>
                      </a:r>
                      <a:r>
                        <a:rPr lang="en-US" sz="1500" b="1" kern="120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del Carmen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Sara Saldaña Alderete</a:t>
                      </a:r>
                      <a:endParaRPr lang="en-US" sz="15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84949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6C8325B7-3994-954C-9C3C-86803AF99B37}"/>
              </a:ext>
            </a:extLst>
          </p:cNvPr>
          <p:cNvSpPr/>
          <p:nvPr/>
        </p:nvSpPr>
        <p:spPr>
          <a:xfrm>
            <a:off x="1166525" y="285617"/>
            <a:ext cx="10367816" cy="4770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Grupo “Filantropía”</a:t>
            </a:r>
            <a:endParaRPr lang="es-ES_tradnl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2304D68-43FE-B447-ACF7-720605E7639C}"/>
              </a:ext>
            </a:extLst>
          </p:cNvPr>
          <p:cNvSpPr/>
          <p:nvPr/>
        </p:nvSpPr>
        <p:spPr>
          <a:xfrm>
            <a:off x="304800" y="135467"/>
            <a:ext cx="798282" cy="798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06EFECC-62E1-5A44-B1A3-CC458F99AF50}"/>
              </a:ext>
            </a:extLst>
          </p:cNvPr>
          <p:cNvSpPr/>
          <p:nvPr/>
        </p:nvSpPr>
        <p:spPr>
          <a:xfrm>
            <a:off x="23255" y="190886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Líder: Universidad Anáhuac </a:t>
            </a:r>
          </a:p>
          <a:p>
            <a:pPr algn="ct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Mtro. Germán Campos Valle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36CE2E1-6C01-D849-8F42-4A33B9BC1B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262" y="2948756"/>
            <a:ext cx="273986" cy="2909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C7B21A6-6A2E-2B40-B3D6-8285F9D10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52" y="255739"/>
            <a:ext cx="561095" cy="5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07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1532</Words>
  <Application>Microsoft Office PowerPoint</Application>
  <PresentationFormat>Panorámica</PresentationFormat>
  <Paragraphs>388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Adobe Devanagari</vt:lpstr>
      <vt:lpstr>Arial</vt:lpstr>
      <vt:lpstr>Calibri</vt:lpstr>
      <vt:lpstr>Calibri Light</vt:lpstr>
      <vt:lpstr>Times New Roman</vt:lpstr>
      <vt:lpstr>Tema de Office</vt:lpstr>
      <vt:lpstr>2_Office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Keyra Naomi</dc:creator>
  <cp:lastModifiedBy>Benito Sotelo Villa</cp:lastModifiedBy>
  <cp:revision>78</cp:revision>
  <dcterms:created xsi:type="dcterms:W3CDTF">2021-01-12T17:44:07Z</dcterms:created>
  <dcterms:modified xsi:type="dcterms:W3CDTF">2021-03-03T18:32:25Z</dcterms:modified>
</cp:coreProperties>
</file>