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1390" r:id="rId3"/>
    <p:sldId id="1356" r:id="rId4"/>
    <p:sldId id="1409" r:id="rId5"/>
    <p:sldId id="257" r:id="rId6"/>
    <p:sldId id="1357" r:id="rId7"/>
    <p:sldId id="1400" r:id="rId8"/>
    <p:sldId id="1402" r:id="rId9"/>
    <p:sldId id="262" r:id="rId10"/>
    <p:sldId id="1373" r:id="rId11"/>
    <p:sldId id="1385" r:id="rId12"/>
    <p:sldId id="1375" r:id="rId13"/>
    <p:sldId id="1376" r:id="rId14"/>
    <p:sldId id="1377" r:id="rId15"/>
    <p:sldId id="1378" r:id="rId16"/>
    <p:sldId id="1379" r:id="rId17"/>
    <p:sldId id="1401" r:id="rId18"/>
    <p:sldId id="1410" r:id="rId19"/>
    <p:sldId id="1412" r:id="rId20"/>
    <p:sldId id="1411" r:id="rId21"/>
    <p:sldId id="1407" r:id="rId22"/>
    <p:sldId id="1413" r:id="rId23"/>
    <p:sldId id="1389" r:id="rId24"/>
    <p:sldId id="1383" r:id="rId25"/>
    <p:sldId id="1365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238"/>
    <a:srgbClr val="5E3344"/>
    <a:srgbClr val="FBF3E7"/>
    <a:srgbClr val="F3B50E"/>
    <a:srgbClr val="595959"/>
    <a:srgbClr val="93B813"/>
    <a:srgbClr val="F3C83B"/>
    <a:srgbClr val="F1E8EA"/>
    <a:srgbClr val="F0F4E7"/>
    <a:srgbClr val="E9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3135" autoAdjust="0"/>
  </p:normalViewPr>
  <p:slideViewPr>
    <p:cSldViewPr snapToGrid="0">
      <p:cViewPr varScale="1">
        <p:scale>
          <a:sx n="61" d="100"/>
          <a:sy n="61" d="100"/>
        </p:scale>
        <p:origin x="912" y="56"/>
      </p:cViewPr>
      <p:guideLst>
        <p:guide orient="horz" pos="2736"/>
        <p:guide pos="4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AB9EF-EDF3-43BC-9B9A-B9719F562B1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6B2AA1-9E19-45C8-863E-F8FD4B6DD334}">
      <dgm:prSet phldrT="[Text]"/>
      <dgm:spPr/>
      <dgm:t>
        <a:bodyPr/>
        <a:lstStyle/>
        <a:p>
          <a:r>
            <a:rPr lang="es-MX" dirty="0"/>
            <a:t>Red Nacional</a:t>
          </a:r>
        </a:p>
      </dgm:t>
    </dgm:pt>
    <dgm:pt modelId="{D108CDD0-8ED6-431C-BC1B-1FC0DDFF756F}" type="parTrans" cxnId="{B922CD36-E9C1-41F2-A02B-F6243FDEA219}">
      <dgm:prSet/>
      <dgm:spPr/>
      <dgm:t>
        <a:bodyPr/>
        <a:lstStyle/>
        <a:p>
          <a:endParaRPr lang="es-MX"/>
        </a:p>
      </dgm:t>
    </dgm:pt>
    <dgm:pt modelId="{69F53363-3B20-42F8-A1EF-C65A62A10F5B}" type="sibTrans" cxnId="{B922CD36-E9C1-41F2-A02B-F6243FDEA219}">
      <dgm:prSet/>
      <dgm:spPr/>
      <dgm:t>
        <a:bodyPr/>
        <a:lstStyle/>
        <a:p>
          <a:endParaRPr lang="es-MX"/>
        </a:p>
      </dgm:t>
    </dgm:pt>
    <dgm:pt modelId="{B20703E3-4632-405B-84D2-5F572835171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Sorteos Universitarios</a:t>
          </a:r>
        </a:p>
      </dgm:t>
    </dgm:pt>
    <dgm:pt modelId="{74B4F721-2728-43E3-9F2E-E4644EC7DAD8}" type="parTrans" cxnId="{3DE722F8-8E5C-4E19-A283-F522632F5AD9}">
      <dgm:prSet/>
      <dgm:spPr/>
      <dgm:t>
        <a:bodyPr/>
        <a:lstStyle/>
        <a:p>
          <a:endParaRPr lang="es-MX"/>
        </a:p>
      </dgm:t>
    </dgm:pt>
    <dgm:pt modelId="{A631A2A1-0A70-431D-AC3F-1BEBD64F98BC}" type="sibTrans" cxnId="{3DE722F8-8E5C-4E19-A283-F522632F5AD9}">
      <dgm:prSet/>
      <dgm:spPr/>
      <dgm:t>
        <a:bodyPr/>
        <a:lstStyle/>
        <a:p>
          <a:endParaRPr lang="es-MX"/>
        </a:p>
      </dgm:t>
    </dgm:pt>
    <dgm:pt modelId="{FEB6E7CC-ABBC-456B-8A57-CC4A09D8EB5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Filantropía</a:t>
          </a:r>
        </a:p>
      </dgm:t>
    </dgm:pt>
    <dgm:pt modelId="{62905B3D-755B-4438-86D9-3252582D078F}" type="parTrans" cxnId="{BA270659-54D9-4644-B0F4-7FF5312F89ED}">
      <dgm:prSet/>
      <dgm:spPr/>
      <dgm:t>
        <a:bodyPr/>
        <a:lstStyle/>
        <a:p>
          <a:endParaRPr lang="es-MX"/>
        </a:p>
      </dgm:t>
    </dgm:pt>
    <dgm:pt modelId="{6DB2A750-C57F-4DC2-8F35-E85801528421}" type="sibTrans" cxnId="{BA270659-54D9-4644-B0F4-7FF5312F89ED}">
      <dgm:prSet/>
      <dgm:spPr/>
      <dgm:t>
        <a:bodyPr/>
        <a:lstStyle/>
        <a:p>
          <a:endParaRPr lang="es-MX"/>
        </a:p>
      </dgm:t>
    </dgm:pt>
    <dgm:pt modelId="{05032B8F-D1E5-4B61-985C-CD1C7FFDEEA1}">
      <dgm:prSet phldrT="[Text]"/>
      <dgm:spPr>
        <a:noFill/>
        <a:ln w="28575">
          <a:solidFill>
            <a:schemeClr val="accent4"/>
          </a:solidFill>
        </a:ln>
      </dgm:spPr>
      <dgm:t>
        <a:bodyPr/>
        <a:lstStyle/>
        <a:p>
          <a:endParaRPr lang="es-MX" dirty="0">
            <a:solidFill>
              <a:schemeClr val="tx1"/>
            </a:solidFill>
          </a:endParaRPr>
        </a:p>
        <a:p>
          <a:r>
            <a:rPr lang="es-MX" dirty="0">
              <a:solidFill>
                <a:schemeClr val="tx1"/>
              </a:solidFill>
            </a:rPr>
            <a:t>Patentes, Transferencia, Tecnología e Innovación</a:t>
          </a:r>
        </a:p>
      </dgm:t>
    </dgm:pt>
    <dgm:pt modelId="{D839B2AE-6B99-4FD4-BAA8-151F6F91AF32}" type="parTrans" cxnId="{143C5A00-C2FF-4733-A98B-A1080275EF6A}">
      <dgm:prSet/>
      <dgm:spPr/>
      <dgm:t>
        <a:bodyPr/>
        <a:lstStyle/>
        <a:p>
          <a:endParaRPr lang="es-MX"/>
        </a:p>
      </dgm:t>
    </dgm:pt>
    <dgm:pt modelId="{464DBEA3-019C-4B4A-9510-B7418A8262A5}" type="sibTrans" cxnId="{143C5A00-C2FF-4733-A98B-A1080275EF6A}">
      <dgm:prSet/>
      <dgm:spPr/>
      <dgm:t>
        <a:bodyPr/>
        <a:lstStyle/>
        <a:p>
          <a:endParaRPr lang="es-MX"/>
        </a:p>
      </dgm:t>
    </dgm:pt>
    <dgm:pt modelId="{6C149BC3-63A2-4F80-931D-C940692DB6C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28575">
          <a:solidFill>
            <a:srgbClr val="002060"/>
          </a:solidFill>
        </a:ln>
      </dgm:spPr>
      <dgm:t>
        <a:bodyPr/>
        <a:lstStyle/>
        <a:p>
          <a:endParaRPr lang="es-MX" dirty="0"/>
        </a:p>
        <a:p>
          <a:endParaRPr lang="es-MX" dirty="0"/>
        </a:p>
        <a:p>
          <a:endParaRPr lang="es-MX" dirty="0"/>
        </a:p>
        <a:p>
          <a:r>
            <a:rPr lang="es-MX" dirty="0"/>
            <a:t>Uso Eficiente de Energía</a:t>
          </a:r>
        </a:p>
      </dgm:t>
    </dgm:pt>
    <dgm:pt modelId="{A47144ED-505B-4B28-AA17-ED7C12FA4877}" type="parTrans" cxnId="{5100BC17-CE5B-4890-ACBB-63F5177B9E91}">
      <dgm:prSet/>
      <dgm:spPr/>
      <dgm:t>
        <a:bodyPr/>
        <a:lstStyle/>
        <a:p>
          <a:endParaRPr lang="es-MX"/>
        </a:p>
      </dgm:t>
    </dgm:pt>
    <dgm:pt modelId="{7A7C2205-76D1-468B-A772-0AAB74459972}" type="sibTrans" cxnId="{5100BC17-CE5B-4890-ACBB-63F5177B9E91}">
      <dgm:prSet/>
      <dgm:spPr/>
      <dgm:t>
        <a:bodyPr/>
        <a:lstStyle/>
        <a:p>
          <a:endParaRPr lang="es-MX"/>
        </a:p>
      </dgm:t>
    </dgm:pt>
    <dgm:pt modelId="{19745CFD-33C5-47DB-82DE-4D4374D9E9E8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r>
            <a:rPr lang="es-MX" dirty="0"/>
            <a:t>Oportunidades Fiscales y Fondos patrimoniales </a:t>
          </a:r>
        </a:p>
      </dgm:t>
    </dgm:pt>
    <dgm:pt modelId="{88F4F455-0ACF-4048-9DFF-1AD07F75628D}" type="parTrans" cxnId="{865EE69B-7EBC-4B36-BFD7-54E8E06B45BB}">
      <dgm:prSet/>
      <dgm:spPr/>
      <dgm:t>
        <a:bodyPr/>
        <a:lstStyle/>
        <a:p>
          <a:endParaRPr lang="es-MX"/>
        </a:p>
      </dgm:t>
    </dgm:pt>
    <dgm:pt modelId="{A5288034-16EB-45C7-9BD0-81CB41E9B0E5}" type="sibTrans" cxnId="{865EE69B-7EBC-4B36-BFD7-54E8E06B45BB}">
      <dgm:prSet/>
      <dgm:spPr/>
      <dgm:t>
        <a:bodyPr/>
        <a:lstStyle/>
        <a:p>
          <a:endParaRPr lang="es-MX"/>
        </a:p>
      </dgm:t>
    </dgm:pt>
    <dgm:pt modelId="{9A9CEA4A-7CCD-4ABC-8571-18CAE417B632}">
      <dgm:prSet phldrT="[Text]"/>
      <dgm:spPr>
        <a:noFill/>
        <a:ln w="28575">
          <a:solidFill>
            <a:srgbClr val="852238"/>
          </a:solidFill>
        </a:ln>
      </dgm:spPr>
      <dgm:t>
        <a:bodyPr/>
        <a:lstStyle/>
        <a:p>
          <a:endParaRPr lang="es-MX" dirty="0">
            <a:solidFill>
              <a:schemeClr val="tx1"/>
            </a:solidFill>
          </a:endParaRPr>
        </a:p>
        <a:p>
          <a:endParaRPr lang="es-MX" dirty="0">
            <a:solidFill>
              <a:schemeClr val="tx1"/>
            </a:solidFill>
          </a:endParaRPr>
        </a:p>
        <a:p>
          <a:r>
            <a:rPr lang="es-MX" dirty="0">
              <a:solidFill>
                <a:schemeClr val="tx1"/>
              </a:solidFill>
            </a:rPr>
            <a:t>Acceso a Fondos nacionales e internacionales</a:t>
          </a:r>
        </a:p>
      </dgm:t>
    </dgm:pt>
    <dgm:pt modelId="{9A6AE0A0-FA62-4E43-A1B8-EC44421EA80C}" type="parTrans" cxnId="{73F1C080-CB08-4A3C-8D3C-890D36BC3F94}">
      <dgm:prSet/>
      <dgm:spPr/>
      <dgm:t>
        <a:bodyPr/>
        <a:lstStyle/>
        <a:p>
          <a:endParaRPr lang="es-MX"/>
        </a:p>
      </dgm:t>
    </dgm:pt>
    <dgm:pt modelId="{7894B961-8D58-4C8A-988F-D6DC7B87C707}" type="sibTrans" cxnId="{73F1C080-CB08-4A3C-8D3C-890D36BC3F94}">
      <dgm:prSet/>
      <dgm:spPr/>
      <dgm:t>
        <a:bodyPr/>
        <a:lstStyle/>
        <a:p>
          <a:endParaRPr lang="es-MX"/>
        </a:p>
      </dgm:t>
    </dgm:pt>
    <dgm:pt modelId="{ED200478-841F-4647-8271-64026FAB9CE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Servicios a terceros</a:t>
          </a:r>
        </a:p>
      </dgm:t>
    </dgm:pt>
    <dgm:pt modelId="{37415CF1-4CB4-4D4D-9A93-049B05C3F081}" type="parTrans" cxnId="{DE06433D-6D3B-4374-8F33-37C75E591396}">
      <dgm:prSet/>
      <dgm:spPr/>
      <dgm:t>
        <a:bodyPr/>
        <a:lstStyle/>
        <a:p>
          <a:endParaRPr lang="es-MX"/>
        </a:p>
      </dgm:t>
    </dgm:pt>
    <dgm:pt modelId="{290B72D9-0026-4ABD-A1C8-17D719B090CA}" type="sibTrans" cxnId="{DE06433D-6D3B-4374-8F33-37C75E591396}">
      <dgm:prSet/>
      <dgm:spPr/>
      <dgm:t>
        <a:bodyPr/>
        <a:lstStyle/>
        <a:p>
          <a:endParaRPr lang="es-MX"/>
        </a:p>
      </dgm:t>
    </dgm:pt>
    <dgm:pt modelId="{02BA96BD-5F15-4C24-954D-66B84BC38A2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r>
            <a:rPr lang="es-MX" dirty="0"/>
            <a:t>Empresas Universitarias</a:t>
          </a:r>
        </a:p>
      </dgm:t>
    </dgm:pt>
    <dgm:pt modelId="{FC411B4C-83CD-463E-8513-4E41B4B90CB2}" type="parTrans" cxnId="{31425F8C-7BAB-4962-9DBA-A31EA8B3FF75}">
      <dgm:prSet/>
      <dgm:spPr/>
      <dgm:t>
        <a:bodyPr/>
        <a:lstStyle/>
        <a:p>
          <a:endParaRPr lang="es-MX"/>
        </a:p>
      </dgm:t>
    </dgm:pt>
    <dgm:pt modelId="{70B47AF1-F971-4DA8-81E5-1583B12E99B4}" type="sibTrans" cxnId="{31425F8C-7BAB-4962-9DBA-A31EA8B3FF75}">
      <dgm:prSet/>
      <dgm:spPr/>
      <dgm:t>
        <a:bodyPr/>
        <a:lstStyle/>
        <a:p>
          <a:endParaRPr lang="es-MX"/>
        </a:p>
      </dgm:t>
    </dgm:pt>
    <dgm:pt modelId="{926A5D0E-C459-43D1-9873-DA1580680735}" type="pres">
      <dgm:prSet presAssocID="{F44AB9EF-EDF3-43BC-9B9A-B9719F562B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8051BF-6958-4113-B664-D627F549E8CF}" type="pres">
      <dgm:prSet presAssocID="{326B2AA1-9E19-45C8-863E-F8FD4B6DD334}" presName="centerShape" presStyleLbl="node0" presStyleIdx="0" presStyleCnt="1"/>
      <dgm:spPr/>
    </dgm:pt>
    <dgm:pt modelId="{DE210191-1DBD-46EF-9D91-A661AEBB7620}" type="pres">
      <dgm:prSet presAssocID="{74B4F721-2728-43E3-9F2E-E4644EC7DAD8}" presName="Name9" presStyleLbl="parChTrans1D2" presStyleIdx="0" presStyleCnt="8"/>
      <dgm:spPr/>
    </dgm:pt>
    <dgm:pt modelId="{2F4A5EBC-A1CB-4132-8AC0-E4EA7B3F8F69}" type="pres">
      <dgm:prSet presAssocID="{74B4F721-2728-43E3-9F2E-E4644EC7DAD8}" presName="connTx" presStyleLbl="parChTrans1D2" presStyleIdx="0" presStyleCnt="8"/>
      <dgm:spPr/>
    </dgm:pt>
    <dgm:pt modelId="{4130B17B-B57A-4A84-811D-F41C968B9157}" type="pres">
      <dgm:prSet presAssocID="{B20703E3-4632-405B-84D2-5F572835171D}" presName="node" presStyleLbl="node1" presStyleIdx="0" presStyleCnt="8">
        <dgm:presLayoutVars>
          <dgm:bulletEnabled val="1"/>
        </dgm:presLayoutVars>
      </dgm:prSet>
      <dgm:spPr/>
    </dgm:pt>
    <dgm:pt modelId="{5B966541-59AD-477E-928B-1AB63CE4201B}" type="pres">
      <dgm:prSet presAssocID="{62905B3D-755B-4438-86D9-3252582D078F}" presName="Name9" presStyleLbl="parChTrans1D2" presStyleIdx="1" presStyleCnt="8"/>
      <dgm:spPr/>
    </dgm:pt>
    <dgm:pt modelId="{F94C5314-D043-4332-BE62-45F5BE5AA18D}" type="pres">
      <dgm:prSet presAssocID="{62905B3D-755B-4438-86D9-3252582D078F}" presName="connTx" presStyleLbl="parChTrans1D2" presStyleIdx="1" presStyleCnt="8"/>
      <dgm:spPr/>
    </dgm:pt>
    <dgm:pt modelId="{A8B3A248-C098-4823-9E1A-E3422F75C2C6}" type="pres">
      <dgm:prSet presAssocID="{FEB6E7CC-ABBC-456B-8A57-CC4A09D8EB59}" presName="node" presStyleLbl="node1" presStyleIdx="1" presStyleCnt="8">
        <dgm:presLayoutVars>
          <dgm:bulletEnabled val="1"/>
        </dgm:presLayoutVars>
      </dgm:prSet>
      <dgm:spPr/>
    </dgm:pt>
    <dgm:pt modelId="{491E733A-9EC3-4A5F-A817-D8324FCA649C}" type="pres">
      <dgm:prSet presAssocID="{D839B2AE-6B99-4FD4-BAA8-151F6F91AF32}" presName="Name9" presStyleLbl="parChTrans1D2" presStyleIdx="2" presStyleCnt="8"/>
      <dgm:spPr/>
    </dgm:pt>
    <dgm:pt modelId="{4B530ECC-8175-45C0-84E9-596863A93989}" type="pres">
      <dgm:prSet presAssocID="{D839B2AE-6B99-4FD4-BAA8-151F6F91AF32}" presName="connTx" presStyleLbl="parChTrans1D2" presStyleIdx="2" presStyleCnt="8"/>
      <dgm:spPr/>
    </dgm:pt>
    <dgm:pt modelId="{0D466B1A-EC2B-49A0-9D0D-B311C408F0C0}" type="pres">
      <dgm:prSet presAssocID="{05032B8F-D1E5-4B61-985C-CD1C7FFDEEA1}" presName="node" presStyleLbl="node1" presStyleIdx="2" presStyleCnt="8">
        <dgm:presLayoutVars>
          <dgm:bulletEnabled val="1"/>
        </dgm:presLayoutVars>
      </dgm:prSet>
      <dgm:spPr/>
    </dgm:pt>
    <dgm:pt modelId="{3E694134-CA4F-4971-B455-451BE4D86613}" type="pres">
      <dgm:prSet presAssocID="{A47144ED-505B-4B28-AA17-ED7C12FA4877}" presName="Name9" presStyleLbl="parChTrans1D2" presStyleIdx="3" presStyleCnt="8"/>
      <dgm:spPr/>
    </dgm:pt>
    <dgm:pt modelId="{770482E8-861F-43D2-83FA-107130E8A951}" type="pres">
      <dgm:prSet presAssocID="{A47144ED-505B-4B28-AA17-ED7C12FA4877}" presName="connTx" presStyleLbl="parChTrans1D2" presStyleIdx="3" presStyleCnt="8"/>
      <dgm:spPr/>
    </dgm:pt>
    <dgm:pt modelId="{5AB6E8F1-622B-4B25-A350-61CF21671BB5}" type="pres">
      <dgm:prSet presAssocID="{6C149BC3-63A2-4F80-931D-C940692DB6C9}" presName="node" presStyleLbl="node1" presStyleIdx="3" presStyleCnt="8">
        <dgm:presLayoutVars>
          <dgm:bulletEnabled val="1"/>
        </dgm:presLayoutVars>
      </dgm:prSet>
      <dgm:spPr/>
    </dgm:pt>
    <dgm:pt modelId="{A0C548A3-5E7E-4D79-8593-D8D4C58D6260}" type="pres">
      <dgm:prSet presAssocID="{9A6AE0A0-FA62-4E43-A1B8-EC44421EA80C}" presName="Name9" presStyleLbl="parChTrans1D2" presStyleIdx="4" presStyleCnt="8"/>
      <dgm:spPr/>
    </dgm:pt>
    <dgm:pt modelId="{732CDB2B-E9ED-466C-A3D9-3FF3E770775D}" type="pres">
      <dgm:prSet presAssocID="{9A6AE0A0-FA62-4E43-A1B8-EC44421EA80C}" presName="connTx" presStyleLbl="parChTrans1D2" presStyleIdx="4" presStyleCnt="8"/>
      <dgm:spPr/>
    </dgm:pt>
    <dgm:pt modelId="{ADEC49A7-9488-4DD1-A84F-538A91BCCCC7}" type="pres">
      <dgm:prSet presAssocID="{9A9CEA4A-7CCD-4ABC-8571-18CAE417B632}" presName="node" presStyleLbl="node1" presStyleIdx="4" presStyleCnt="8">
        <dgm:presLayoutVars>
          <dgm:bulletEnabled val="1"/>
        </dgm:presLayoutVars>
      </dgm:prSet>
      <dgm:spPr/>
    </dgm:pt>
    <dgm:pt modelId="{9477AAFD-0892-450A-9233-FF83A6980085}" type="pres">
      <dgm:prSet presAssocID="{37415CF1-4CB4-4D4D-9A93-049B05C3F081}" presName="Name9" presStyleLbl="parChTrans1D2" presStyleIdx="5" presStyleCnt="8"/>
      <dgm:spPr/>
    </dgm:pt>
    <dgm:pt modelId="{F1F05707-541C-4F06-A507-32EB95638F42}" type="pres">
      <dgm:prSet presAssocID="{37415CF1-4CB4-4D4D-9A93-049B05C3F081}" presName="connTx" presStyleLbl="parChTrans1D2" presStyleIdx="5" presStyleCnt="8"/>
      <dgm:spPr/>
    </dgm:pt>
    <dgm:pt modelId="{55510269-F2AA-4521-BD89-C415EEF5B9AD}" type="pres">
      <dgm:prSet presAssocID="{ED200478-841F-4647-8271-64026FAB9CE6}" presName="node" presStyleLbl="node1" presStyleIdx="5" presStyleCnt="8">
        <dgm:presLayoutVars>
          <dgm:bulletEnabled val="1"/>
        </dgm:presLayoutVars>
      </dgm:prSet>
      <dgm:spPr/>
    </dgm:pt>
    <dgm:pt modelId="{BDB2260D-A28F-4CCE-B5CE-A1AAD3633A43}" type="pres">
      <dgm:prSet presAssocID="{FC411B4C-83CD-463E-8513-4E41B4B90CB2}" presName="Name9" presStyleLbl="parChTrans1D2" presStyleIdx="6" presStyleCnt="8"/>
      <dgm:spPr/>
    </dgm:pt>
    <dgm:pt modelId="{92585E1F-463D-4FF3-9ED6-EA9D1EE358C4}" type="pres">
      <dgm:prSet presAssocID="{FC411B4C-83CD-463E-8513-4E41B4B90CB2}" presName="connTx" presStyleLbl="parChTrans1D2" presStyleIdx="6" presStyleCnt="8"/>
      <dgm:spPr/>
    </dgm:pt>
    <dgm:pt modelId="{105D5860-9F18-47A9-B7E8-27F7132E14B0}" type="pres">
      <dgm:prSet presAssocID="{02BA96BD-5F15-4C24-954D-66B84BC38A21}" presName="node" presStyleLbl="node1" presStyleIdx="6" presStyleCnt="8">
        <dgm:presLayoutVars>
          <dgm:bulletEnabled val="1"/>
        </dgm:presLayoutVars>
      </dgm:prSet>
      <dgm:spPr/>
    </dgm:pt>
    <dgm:pt modelId="{4DED6535-5291-4EE7-A272-A29A30CF9FCA}" type="pres">
      <dgm:prSet presAssocID="{88F4F455-0ACF-4048-9DFF-1AD07F75628D}" presName="Name9" presStyleLbl="parChTrans1D2" presStyleIdx="7" presStyleCnt="8"/>
      <dgm:spPr/>
    </dgm:pt>
    <dgm:pt modelId="{B6055642-3A89-4A52-9711-64E978BAE176}" type="pres">
      <dgm:prSet presAssocID="{88F4F455-0ACF-4048-9DFF-1AD07F75628D}" presName="connTx" presStyleLbl="parChTrans1D2" presStyleIdx="7" presStyleCnt="8"/>
      <dgm:spPr/>
    </dgm:pt>
    <dgm:pt modelId="{D705E518-4E51-4392-AD03-828D1ECF2B0F}" type="pres">
      <dgm:prSet presAssocID="{19745CFD-33C5-47DB-82DE-4D4374D9E9E8}" presName="node" presStyleLbl="node1" presStyleIdx="7" presStyleCnt="8">
        <dgm:presLayoutVars>
          <dgm:bulletEnabled val="1"/>
        </dgm:presLayoutVars>
      </dgm:prSet>
      <dgm:spPr/>
    </dgm:pt>
  </dgm:ptLst>
  <dgm:cxnLst>
    <dgm:cxn modelId="{143C5A00-C2FF-4733-A98B-A1080275EF6A}" srcId="{326B2AA1-9E19-45C8-863E-F8FD4B6DD334}" destId="{05032B8F-D1E5-4B61-985C-CD1C7FFDEEA1}" srcOrd="2" destOrd="0" parTransId="{D839B2AE-6B99-4FD4-BAA8-151F6F91AF32}" sibTransId="{464DBEA3-019C-4B4A-9510-B7418A8262A5}"/>
    <dgm:cxn modelId="{381E1705-4649-444A-A258-E9221089B8A5}" type="presOf" srcId="{88F4F455-0ACF-4048-9DFF-1AD07F75628D}" destId="{B6055642-3A89-4A52-9711-64E978BAE176}" srcOrd="1" destOrd="0" presId="urn:microsoft.com/office/officeart/2005/8/layout/radial1"/>
    <dgm:cxn modelId="{E4F7510A-E88C-4DF9-80FB-123EC76D2920}" type="presOf" srcId="{A47144ED-505B-4B28-AA17-ED7C12FA4877}" destId="{3E694134-CA4F-4971-B455-451BE4D86613}" srcOrd="0" destOrd="0" presId="urn:microsoft.com/office/officeart/2005/8/layout/radial1"/>
    <dgm:cxn modelId="{0B978211-59A7-420B-B128-EE5CCB218004}" type="presOf" srcId="{F44AB9EF-EDF3-43BC-9B9A-B9719F562B1A}" destId="{926A5D0E-C459-43D1-9873-DA1580680735}" srcOrd="0" destOrd="0" presId="urn:microsoft.com/office/officeart/2005/8/layout/radial1"/>
    <dgm:cxn modelId="{5100BC17-CE5B-4890-ACBB-63F5177B9E91}" srcId="{326B2AA1-9E19-45C8-863E-F8FD4B6DD334}" destId="{6C149BC3-63A2-4F80-931D-C940692DB6C9}" srcOrd="3" destOrd="0" parTransId="{A47144ED-505B-4B28-AA17-ED7C12FA4877}" sibTransId="{7A7C2205-76D1-468B-A772-0AAB74459972}"/>
    <dgm:cxn modelId="{B594FB17-FA23-49CE-B6BD-6D7CC0A8B282}" type="presOf" srcId="{B20703E3-4632-405B-84D2-5F572835171D}" destId="{4130B17B-B57A-4A84-811D-F41C968B9157}" srcOrd="0" destOrd="0" presId="urn:microsoft.com/office/officeart/2005/8/layout/radial1"/>
    <dgm:cxn modelId="{A84A392B-13C2-4DDE-80D7-58E814EFF798}" type="presOf" srcId="{02BA96BD-5F15-4C24-954D-66B84BC38A21}" destId="{105D5860-9F18-47A9-B7E8-27F7132E14B0}" srcOrd="0" destOrd="0" presId="urn:microsoft.com/office/officeart/2005/8/layout/radial1"/>
    <dgm:cxn modelId="{7B1D4F32-1521-4B38-B2EC-97113A2CCEF3}" type="presOf" srcId="{D839B2AE-6B99-4FD4-BAA8-151F6F91AF32}" destId="{4B530ECC-8175-45C0-84E9-596863A93989}" srcOrd="1" destOrd="0" presId="urn:microsoft.com/office/officeart/2005/8/layout/radial1"/>
    <dgm:cxn modelId="{B922CD36-E9C1-41F2-A02B-F6243FDEA219}" srcId="{F44AB9EF-EDF3-43BC-9B9A-B9719F562B1A}" destId="{326B2AA1-9E19-45C8-863E-F8FD4B6DD334}" srcOrd="0" destOrd="0" parTransId="{D108CDD0-8ED6-431C-BC1B-1FC0DDFF756F}" sibTransId="{69F53363-3B20-42F8-A1EF-C65A62A10F5B}"/>
    <dgm:cxn modelId="{D6BA5D3A-B44A-4825-AF45-500C8B99C14E}" type="presOf" srcId="{74B4F721-2728-43E3-9F2E-E4644EC7DAD8}" destId="{2F4A5EBC-A1CB-4132-8AC0-E4EA7B3F8F69}" srcOrd="1" destOrd="0" presId="urn:microsoft.com/office/officeart/2005/8/layout/radial1"/>
    <dgm:cxn modelId="{AA2E963B-0CE7-4468-B938-0005F8EE217E}" type="presOf" srcId="{ED200478-841F-4647-8271-64026FAB9CE6}" destId="{55510269-F2AA-4521-BD89-C415EEF5B9AD}" srcOrd="0" destOrd="0" presId="urn:microsoft.com/office/officeart/2005/8/layout/radial1"/>
    <dgm:cxn modelId="{58C9713C-1EE7-4AF0-BFF8-CAF424C18824}" type="presOf" srcId="{6C149BC3-63A2-4F80-931D-C940692DB6C9}" destId="{5AB6E8F1-622B-4B25-A350-61CF21671BB5}" srcOrd="0" destOrd="0" presId="urn:microsoft.com/office/officeart/2005/8/layout/radial1"/>
    <dgm:cxn modelId="{D8D87A3C-DCE4-4682-873D-631939DB99DF}" type="presOf" srcId="{37415CF1-4CB4-4D4D-9A93-049B05C3F081}" destId="{9477AAFD-0892-450A-9233-FF83A6980085}" srcOrd="0" destOrd="0" presId="urn:microsoft.com/office/officeart/2005/8/layout/radial1"/>
    <dgm:cxn modelId="{DE06433D-6D3B-4374-8F33-37C75E591396}" srcId="{326B2AA1-9E19-45C8-863E-F8FD4B6DD334}" destId="{ED200478-841F-4647-8271-64026FAB9CE6}" srcOrd="5" destOrd="0" parTransId="{37415CF1-4CB4-4D4D-9A93-049B05C3F081}" sibTransId="{290B72D9-0026-4ABD-A1C8-17D719B090CA}"/>
    <dgm:cxn modelId="{E3A7275E-36ED-40BE-B92E-A1B5465C5B84}" type="presOf" srcId="{326B2AA1-9E19-45C8-863E-F8FD4B6DD334}" destId="{F78051BF-6958-4113-B664-D627F549E8CF}" srcOrd="0" destOrd="0" presId="urn:microsoft.com/office/officeart/2005/8/layout/radial1"/>
    <dgm:cxn modelId="{02E15062-777D-4965-8E59-F516567F2E27}" type="presOf" srcId="{62905B3D-755B-4438-86D9-3252582D078F}" destId="{F94C5314-D043-4332-BE62-45F5BE5AA18D}" srcOrd="1" destOrd="0" presId="urn:microsoft.com/office/officeart/2005/8/layout/radial1"/>
    <dgm:cxn modelId="{70625642-85E7-44AD-A5E2-F064A3E92BD1}" type="presOf" srcId="{19745CFD-33C5-47DB-82DE-4D4374D9E9E8}" destId="{D705E518-4E51-4392-AD03-828D1ECF2B0F}" srcOrd="0" destOrd="0" presId="urn:microsoft.com/office/officeart/2005/8/layout/radial1"/>
    <dgm:cxn modelId="{F927F752-219E-4317-8FAA-B220A83F4ECE}" type="presOf" srcId="{88F4F455-0ACF-4048-9DFF-1AD07F75628D}" destId="{4DED6535-5291-4EE7-A272-A29A30CF9FCA}" srcOrd="0" destOrd="0" presId="urn:microsoft.com/office/officeart/2005/8/layout/radial1"/>
    <dgm:cxn modelId="{BA270659-54D9-4644-B0F4-7FF5312F89ED}" srcId="{326B2AA1-9E19-45C8-863E-F8FD4B6DD334}" destId="{FEB6E7CC-ABBC-456B-8A57-CC4A09D8EB59}" srcOrd="1" destOrd="0" parTransId="{62905B3D-755B-4438-86D9-3252582D078F}" sibTransId="{6DB2A750-C57F-4DC2-8F35-E85801528421}"/>
    <dgm:cxn modelId="{73F1C080-CB08-4A3C-8D3C-890D36BC3F94}" srcId="{326B2AA1-9E19-45C8-863E-F8FD4B6DD334}" destId="{9A9CEA4A-7CCD-4ABC-8571-18CAE417B632}" srcOrd="4" destOrd="0" parTransId="{9A6AE0A0-FA62-4E43-A1B8-EC44421EA80C}" sibTransId="{7894B961-8D58-4C8A-988F-D6DC7B87C707}"/>
    <dgm:cxn modelId="{EB403881-3349-47A4-AA3A-AC9F70D4F16B}" type="presOf" srcId="{9A9CEA4A-7CCD-4ABC-8571-18CAE417B632}" destId="{ADEC49A7-9488-4DD1-A84F-538A91BCCCC7}" srcOrd="0" destOrd="0" presId="urn:microsoft.com/office/officeart/2005/8/layout/radial1"/>
    <dgm:cxn modelId="{A54DB688-9A32-4B54-8442-3825898C15EB}" type="presOf" srcId="{D839B2AE-6B99-4FD4-BAA8-151F6F91AF32}" destId="{491E733A-9EC3-4A5F-A817-D8324FCA649C}" srcOrd="0" destOrd="0" presId="urn:microsoft.com/office/officeart/2005/8/layout/radial1"/>
    <dgm:cxn modelId="{31425F8C-7BAB-4962-9DBA-A31EA8B3FF75}" srcId="{326B2AA1-9E19-45C8-863E-F8FD4B6DD334}" destId="{02BA96BD-5F15-4C24-954D-66B84BC38A21}" srcOrd="6" destOrd="0" parTransId="{FC411B4C-83CD-463E-8513-4E41B4B90CB2}" sibTransId="{70B47AF1-F971-4DA8-81E5-1583B12E99B4}"/>
    <dgm:cxn modelId="{6C3E9996-13E3-439E-B4B5-E0661A18F921}" type="presOf" srcId="{62905B3D-755B-4438-86D9-3252582D078F}" destId="{5B966541-59AD-477E-928B-1AB63CE4201B}" srcOrd="0" destOrd="0" presId="urn:microsoft.com/office/officeart/2005/8/layout/radial1"/>
    <dgm:cxn modelId="{865EE69B-7EBC-4B36-BFD7-54E8E06B45BB}" srcId="{326B2AA1-9E19-45C8-863E-F8FD4B6DD334}" destId="{19745CFD-33C5-47DB-82DE-4D4374D9E9E8}" srcOrd="7" destOrd="0" parTransId="{88F4F455-0ACF-4048-9DFF-1AD07F75628D}" sibTransId="{A5288034-16EB-45C7-9BD0-81CB41E9B0E5}"/>
    <dgm:cxn modelId="{0A5BE3A2-88D3-4B87-A13B-C44C69292AA6}" type="presOf" srcId="{FEB6E7CC-ABBC-456B-8A57-CC4A09D8EB59}" destId="{A8B3A248-C098-4823-9E1A-E3422F75C2C6}" srcOrd="0" destOrd="0" presId="urn:microsoft.com/office/officeart/2005/8/layout/radial1"/>
    <dgm:cxn modelId="{56FD60BC-B37C-4873-A1D3-A45D8B7BEF29}" type="presOf" srcId="{9A6AE0A0-FA62-4E43-A1B8-EC44421EA80C}" destId="{732CDB2B-E9ED-466C-A3D9-3FF3E770775D}" srcOrd="1" destOrd="0" presId="urn:microsoft.com/office/officeart/2005/8/layout/radial1"/>
    <dgm:cxn modelId="{9AE826C0-99B6-46BD-99E6-761A1BF17385}" type="presOf" srcId="{FC411B4C-83CD-463E-8513-4E41B4B90CB2}" destId="{BDB2260D-A28F-4CCE-B5CE-A1AAD3633A43}" srcOrd="0" destOrd="0" presId="urn:microsoft.com/office/officeart/2005/8/layout/radial1"/>
    <dgm:cxn modelId="{36F1E3E2-3634-4BF5-A9ED-7E27CCD33C21}" type="presOf" srcId="{05032B8F-D1E5-4B61-985C-CD1C7FFDEEA1}" destId="{0D466B1A-EC2B-49A0-9D0D-B311C408F0C0}" srcOrd="0" destOrd="0" presId="urn:microsoft.com/office/officeart/2005/8/layout/radial1"/>
    <dgm:cxn modelId="{6363DBE4-9701-4F07-BD0D-38FA6C5CA887}" type="presOf" srcId="{74B4F721-2728-43E3-9F2E-E4644EC7DAD8}" destId="{DE210191-1DBD-46EF-9D91-A661AEBB7620}" srcOrd="0" destOrd="0" presId="urn:microsoft.com/office/officeart/2005/8/layout/radial1"/>
    <dgm:cxn modelId="{741308F1-8621-4276-BDA2-4185C31A8F2F}" type="presOf" srcId="{9A6AE0A0-FA62-4E43-A1B8-EC44421EA80C}" destId="{A0C548A3-5E7E-4D79-8593-D8D4C58D6260}" srcOrd="0" destOrd="0" presId="urn:microsoft.com/office/officeart/2005/8/layout/radial1"/>
    <dgm:cxn modelId="{8423DBF1-BA9E-4030-9C85-3632B465C65A}" type="presOf" srcId="{FC411B4C-83CD-463E-8513-4E41B4B90CB2}" destId="{92585E1F-463D-4FF3-9ED6-EA9D1EE358C4}" srcOrd="1" destOrd="0" presId="urn:microsoft.com/office/officeart/2005/8/layout/radial1"/>
    <dgm:cxn modelId="{5CDC81F2-25F8-442C-95C8-728E1EF45644}" type="presOf" srcId="{A47144ED-505B-4B28-AA17-ED7C12FA4877}" destId="{770482E8-861F-43D2-83FA-107130E8A951}" srcOrd="1" destOrd="0" presId="urn:microsoft.com/office/officeart/2005/8/layout/radial1"/>
    <dgm:cxn modelId="{3DE722F8-8E5C-4E19-A283-F522632F5AD9}" srcId="{326B2AA1-9E19-45C8-863E-F8FD4B6DD334}" destId="{B20703E3-4632-405B-84D2-5F572835171D}" srcOrd="0" destOrd="0" parTransId="{74B4F721-2728-43E3-9F2E-E4644EC7DAD8}" sibTransId="{A631A2A1-0A70-431D-AC3F-1BEBD64F98BC}"/>
    <dgm:cxn modelId="{742BDEFC-307F-4C36-8D2F-9F40D81050E7}" type="presOf" srcId="{37415CF1-4CB4-4D4D-9A93-049B05C3F081}" destId="{F1F05707-541C-4F06-A507-32EB95638F42}" srcOrd="1" destOrd="0" presId="urn:microsoft.com/office/officeart/2005/8/layout/radial1"/>
    <dgm:cxn modelId="{9AA7BFEB-0FBE-48EE-89D6-158190B9CBF5}" type="presParOf" srcId="{926A5D0E-C459-43D1-9873-DA1580680735}" destId="{F78051BF-6958-4113-B664-D627F549E8CF}" srcOrd="0" destOrd="0" presId="urn:microsoft.com/office/officeart/2005/8/layout/radial1"/>
    <dgm:cxn modelId="{B7821D82-DEB4-4A99-B664-573A8ED5360F}" type="presParOf" srcId="{926A5D0E-C459-43D1-9873-DA1580680735}" destId="{DE210191-1DBD-46EF-9D91-A661AEBB7620}" srcOrd="1" destOrd="0" presId="urn:microsoft.com/office/officeart/2005/8/layout/radial1"/>
    <dgm:cxn modelId="{BEF1210F-8BC5-406A-92D1-2949E4092829}" type="presParOf" srcId="{DE210191-1DBD-46EF-9D91-A661AEBB7620}" destId="{2F4A5EBC-A1CB-4132-8AC0-E4EA7B3F8F69}" srcOrd="0" destOrd="0" presId="urn:microsoft.com/office/officeart/2005/8/layout/radial1"/>
    <dgm:cxn modelId="{ECC36C9E-F3FA-4F3D-9F1A-657CBEE9886F}" type="presParOf" srcId="{926A5D0E-C459-43D1-9873-DA1580680735}" destId="{4130B17B-B57A-4A84-811D-F41C968B9157}" srcOrd="2" destOrd="0" presId="urn:microsoft.com/office/officeart/2005/8/layout/radial1"/>
    <dgm:cxn modelId="{3D3DA62B-842B-4A68-AA30-857F223CE870}" type="presParOf" srcId="{926A5D0E-C459-43D1-9873-DA1580680735}" destId="{5B966541-59AD-477E-928B-1AB63CE4201B}" srcOrd="3" destOrd="0" presId="urn:microsoft.com/office/officeart/2005/8/layout/radial1"/>
    <dgm:cxn modelId="{FD6FFF03-321F-49CB-AC65-ECACB9DC46BB}" type="presParOf" srcId="{5B966541-59AD-477E-928B-1AB63CE4201B}" destId="{F94C5314-D043-4332-BE62-45F5BE5AA18D}" srcOrd="0" destOrd="0" presId="urn:microsoft.com/office/officeart/2005/8/layout/radial1"/>
    <dgm:cxn modelId="{2757A820-6BC2-4D79-B15C-63CAA7D8F1D3}" type="presParOf" srcId="{926A5D0E-C459-43D1-9873-DA1580680735}" destId="{A8B3A248-C098-4823-9E1A-E3422F75C2C6}" srcOrd="4" destOrd="0" presId="urn:microsoft.com/office/officeart/2005/8/layout/radial1"/>
    <dgm:cxn modelId="{9B26712C-E658-4974-9445-99403B35076C}" type="presParOf" srcId="{926A5D0E-C459-43D1-9873-DA1580680735}" destId="{491E733A-9EC3-4A5F-A817-D8324FCA649C}" srcOrd="5" destOrd="0" presId="urn:microsoft.com/office/officeart/2005/8/layout/radial1"/>
    <dgm:cxn modelId="{82D82A07-DC26-4F2C-9CAC-359DAA25DA6B}" type="presParOf" srcId="{491E733A-9EC3-4A5F-A817-D8324FCA649C}" destId="{4B530ECC-8175-45C0-84E9-596863A93989}" srcOrd="0" destOrd="0" presId="urn:microsoft.com/office/officeart/2005/8/layout/radial1"/>
    <dgm:cxn modelId="{7679A84E-D258-41DF-AE8C-B317D7CCC009}" type="presParOf" srcId="{926A5D0E-C459-43D1-9873-DA1580680735}" destId="{0D466B1A-EC2B-49A0-9D0D-B311C408F0C0}" srcOrd="6" destOrd="0" presId="urn:microsoft.com/office/officeart/2005/8/layout/radial1"/>
    <dgm:cxn modelId="{1A8C7F71-0E24-4A6F-9869-549C56039B4C}" type="presParOf" srcId="{926A5D0E-C459-43D1-9873-DA1580680735}" destId="{3E694134-CA4F-4971-B455-451BE4D86613}" srcOrd="7" destOrd="0" presId="urn:microsoft.com/office/officeart/2005/8/layout/radial1"/>
    <dgm:cxn modelId="{8BBA956E-9804-4E3B-A8C9-6E19E9E583A4}" type="presParOf" srcId="{3E694134-CA4F-4971-B455-451BE4D86613}" destId="{770482E8-861F-43D2-83FA-107130E8A951}" srcOrd="0" destOrd="0" presId="urn:microsoft.com/office/officeart/2005/8/layout/radial1"/>
    <dgm:cxn modelId="{A58C9C04-42EB-4341-857B-CC3AE3E4D603}" type="presParOf" srcId="{926A5D0E-C459-43D1-9873-DA1580680735}" destId="{5AB6E8F1-622B-4B25-A350-61CF21671BB5}" srcOrd="8" destOrd="0" presId="urn:microsoft.com/office/officeart/2005/8/layout/radial1"/>
    <dgm:cxn modelId="{A01EBAD5-88DD-4F28-9163-9F49509C4A22}" type="presParOf" srcId="{926A5D0E-C459-43D1-9873-DA1580680735}" destId="{A0C548A3-5E7E-4D79-8593-D8D4C58D6260}" srcOrd="9" destOrd="0" presId="urn:microsoft.com/office/officeart/2005/8/layout/radial1"/>
    <dgm:cxn modelId="{BB68C6AB-0B70-46D2-A3FF-2B8A37B4BEC2}" type="presParOf" srcId="{A0C548A3-5E7E-4D79-8593-D8D4C58D6260}" destId="{732CDB2B-E9ED-466C-A3D9-3FF3E770775D}" srcOrd="0" destOrd="0" presId="urn:microsoft.com/office/officeart/2005/8/layout/radial1"/>
    <dgm:cxn modelId="{87410208-F0AC-4F86-89C9-C9464B229853}" type="presParOf" srcId="{926A5D0E-C459-43D1-9873-DA1580680735}" destId="{ADEC49A7-9488-4DD1-A84F-538A91BCCCC7}" srcOrd="10" destOrd="0" presId="urn:microsoft.com/office/officeart/2005/8/layout/radial1"/>
    <dgm:cxn modelId="{55773C76-4BB0-44EE-B26F-B625F2D29DE7}" type="presParOf" srcId="{926A5D0E-C459-43D1-9873-DA1580680735}" destId="{9477AAFD-0892-450A-9233-FF83A6980085}" srcOrd="11" destOrd="0" presId="urn:microsoft.com/office/officeart/2005/8/layout/radial1"/>
    <dgm:cxn modelId="{34BA9D6B-D73C-493D-B011-707CBAECB41F}" type="presParOf" srcId="{9477AAFD-0892-450A-9233-FF83A6980085}" destId="{F1F05707-541C-4F06-A507-32EB95638F42}" srcOrd="0" destOrd="0" presId="urn:microsoft.com/office/officeart/2005/8/layout/radial1"/>
    <dgm:cxn modelId="{F115262B-697B-4948-8E93-5C9A4E6D35CB}" type="presParOf" srcId="{926A5D0E-C459-43D1-9873-DA1580680735}" destId="{55510269-F2AA-4521-BD89-C415EEF5B9AD}" srcOrd="12" destOrd="0" presId="urn:microsoft.com/office/officeart/2005/8/layout/radial1"/>
    <dgm:cxn modelId="{25909CE8-930F-4894-9D96-8BBF4B3BB498}" type="presParOf" srcId="{926A5D0E-C459-43D1-9873-DA1580680735}" destId="{BDB2260D-A28F-4CCE-B5CE-A1AAD3633A43}" srcOrd="13" destOrd="0" presId="urn:microsoft.com/office/officeart/2005/8/layout/radial1"/>
    <dgm:cxn modelId="{4558073F-24A5-4F40-A2EE-639370804296}" type="presParOf" srcId="{BDB2260D-A28F-4CCE-B5CE-A1AAD3633A43}" destId="{92585E1F-463D-4FF3-9ED6-EA9D1EE358C4}" srcOrd="0" destOrd="0" presId="urn:microsoft.com/office/officeart/2005/8/layout/radial1"/>
    <dgm:cxn modelId="{5E2FF2EB-D823-4C7F-A773-0E8E56A36182}" type="presParOf" srcId="{926A5D0E-C459-43D1-9873-DA1580680735}" destId="{105D5860-9F18-47A9-B7E8-27F7132E14B0}" srcOrd="14" destOrd="0" presId="urn:microsoft.com/office/officeart/2005/8/layout/radial1"/>
    <dgm:cxn modelId="{16EAD744-67CB-4ECE-8FED-DA4AFF38549F}" type="presParOf" srcId="{926A5D0E-C459-43D1-9873-DA1580680735}" destId="{4DED6535-5291-4EE7-A272-A29A30CF9FCA}" srcOrd="15" destOrd="0" presId="urn:microsoft.com/office/officeart/2005/8/layout/radial1"/>
    <dgm:cxn modelId="{997DBB74-A46C-47BF-9343-0A8E61126B36}" type="presParOf" srcId="{4DED6535-5291-4EE7-A272-A29A30CF9FCA}" destId="{B6055642-3A89-4A52-9711-64E978BAE176}" srcOrd="0" destOrd="0" presId="urn:microsoft.com/office/officeart/2005/8/layout/radial1"/>
    <dgm:cxn modelId="{72C2DB34-F3D0-4D6F-BC79-8E21EC068B7E}" type="presParOf" srcId="{926A5D0E-C459-43D1-9873-DA1580680735}" destId="{D705E518-4E51-4392-AD03-828D1ECF2B0F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051BF-6958-4113-B664-D627F549E8CF}">
      <dsp:nvSpPr>
        <dsp:cNvPr id="0" name=""/>
        <dsp:cNvSpPr/>
      </dsp:nvSpPr>
      <dsp:spPr>
        <a:xfrm>
          <a:off x="3323824" y="2210160"/>
          <a:ext cx="1285617" cy="1285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Red Nacional</a:t>
          </a:r>
        </a:p>
      </dsp:txBody>
      <dsp:txXfrm>
        <a:off x="3512098" y="2398434"/>
        <a:ext cx="909069" cy="909069"/>
      </dsp:txXfrm>
    </dsp:sp>
    <dsp:sp modelId="{DE210191-1DBD-46EF-9D91-A661AEBB7620}">
      <dsp:nvSpPr>
        <dsp:cNvPr id="0" name=""/>
        <dsp:cNvSpPr/>
      </dsp:nvSpPr>
      <dsp:spPr>
        <a:xfrm rot="16200000">
          <a:off x="3515770" y="1744713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44089" y="1736754"/>
        <a:ext cx="45086" cy="45086"/>
      </dsp:txXfrm>
    </dsp:sp>
    <dsp:sp modelId="{4130B17B-B57A-4A84-811D-F41C968B9157}">
      <dsp:nvSpPr>
        <dsp:cNvPr id="0" name=""/>
        <dsp:cNvSpPr/>
      </dsp:nvSpPr>
      <dsp:spPr>
        <a:xfrm>
          <a:off x="3323824" y="22817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Sorteos Universitarios</a:t>
          </a:r>
        </a:p>
      </dsp:txBody>
      <dsp:txXfrm>
        <a:off x="3512098" y="211091"/>
        <a:ext cx="909069" cy="909069"/>
      </dsp:txXfrm>
    </dsp:sp>
    <dsp:sp modelId="{5B966541-59AD-477E-928B-1AB63CE4201B}">
      <dsp:nvSpPr>
        <dsp:cNvPr id="0" name=""/>
        <dsp:cNvSpPr/>
      </dsp:nvSpPr>
      <dsp:spPr>
        <a:xfrm rot="18900000">
          <a:off x="4289113" y="2065042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717432" y="2057083"/>
        <a:ext cx="45086" cy="45086"/>
      </dsp:txXfrm>
    </dsp:sp>
    <dsp:sp modelId="{A8B3A248-C098-4823-9E1A-E3422F75C2C6}">
      <dsp:nvSpPr>
        <dsp:cNvPr id="0" name=""/>
        <dsp:cNvSpPr/>
      </dsp:nvSpPr>
      <dsp:spPr>
        <a:xfrm>
          <a:off x="4870509" y="663475"/>
          <a:ext cx="1285617" cy="1285617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Filantropía</a:t>
          </a:r>
        </a:p>
      </dsp:txBody>
      <dsp:txXfrm>
        <a:off x="5058783" y="851749"/>
        <a:ext cx="909069" cy="909069"/>
      </dsp:txXfrm>
    </dsp:sp>
    <dsp:sp modelId="{491E733A-9EC3-4A5F-A817-D8324FCA649C}">
      <dsp:nvSpPr>
        <dsp:cNvPr id="0" name=""/>
        <dsp:cNvSpPr/>
      </dsp:nvSpPr>
      <dsp:spPr>
        <a:xfrm>
          <a:off x="4609441" y="2838384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037761" y="2830426"/>
        <a:ext cx="45086" cy="45086"/>
      </dsp:txXfrm>
    </dsp:sp>
    <dsp:sp modelId="{0D466B1A-EC2B-49A0-9D0D-B311C408F0C0}">
      <dsp:nvSpPr>
        <dsp:cNvPr id="0" name=""/>
        <dsp:cNvSpPr/>
      </dsp:nvSpPr>
      <dsp:spPr>
        <a:xfrm>
          <a:off x="5511166" y="2210160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Patentes, Transferencia, Tecnología e Innovación</a:t>
          </a:r>
        </a:p>
      </dsp:txBody>
      <dsp:txXfrm>
        <a:off x="5699440" y="2398434"/>
        <a:ext cx="909069" cy="909069"/>
      </dsp:txXfrm>
    </dsp:sp>
    <dsp:sp modelId="{3E694134-CA4F-4971-B455-451BE4D86613}">
      <dsp:nvSpPr>
        <dsp:cNvPr id="0" name=""/>
        <dsp:cNvSpPr/>
      </dsp:nvSpPr>
      <dsp:spPr>
        <a:xfrm rot="2700000">
          <a:off x="4289113" y="3611727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717432" y="3603768"/>
        <a:ext cx="45086" cy="45086"/>
      </dsp:txXfrm>
    </dsp:sp>
    <dsp:sp modelId="{5AB6E8F1-622B-4B25-A350-61CF21671BB5}">
      <dsp:nvSpPr>
        <dsp:cNvPr id="0" name=""/>
        <dsp:cNvSpPr/>
      </dsp:nvSpPr>
      <dsp:spPr>
        <a:xfrm>
          <a:off x="4870509" y="3756845"/>
          <a:ext cx="1285617" cy="1285617"/>
        </a:xfrm>
        <a:prstGeom prst="ellipse">
          <a:avLst/>
        </a:pr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Uso Eficiente de Energía</a:t>
          </a:r>
        </a:p>
      </dsp:txBody>
      <dsp:txXfrm>
        <a:off x="5058783" y="3945119"/>
        <a:ext cx="909069" cy="909069"/>
      </dsp:txXfrm>
    </dsp:sp>
    <dsp:sp modelId="{A0C548A3-5E7E-4D79-8593-D8D4C58D6260}">
      <dsp:nvSpPr>
        <dsp:cNvPr id="0" name=""/>
        <dsp:cNvSpPr/>
      </dsp:nvSpPr>
      <dsp:spPr>
        <a:xfrm rot="5400000">
          <a:off x="3515770" y="3932056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44089" y="3924097"/>
        <a:ext cx="45086" cy="45086"/>
      </dsp:txXfrm>
    </dsp:sp>
    <dsp:sp modelId="{ADEC49A7-9488-4DD1-A84F-538A91BCCCC7}">
      <dsp:nvSpPr>
        <dsp:cNvPr id="0" name=""/>
        <dsp:cNvSpPr/>
      </dsp:nvSpPr>
      <dsp:spPr>
        <a:xfrm>
          <a:off x="3323824" y="4397503"/>
          <a:ext cx="1285617" cy="1285617"/>
        </a:xfrm>
        <a:prstGeom prst="ellipse">
          <a:avLst/>
        </a:prstGeom>
        <a:noFill/>
        <a:ln w="28575" cap="flat" cmpd="sng" algn="ctr">
          <a:solidFill>
            <a:srgbClr val="8522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Acceso a Fondos nacionales e internacionales</a:t>
          </a:r>
        </a:p>
      </dsp:txBody>
      <dsp:txXfrm>
        <a:off x="3512098" y="4585777"/>
        <a:ext cx="909069" cy="909069"/>
      </dsp:txXfrm>
    </dsp:sp>
    <dsp:sp modelId="{9477AAFD-0892-450A-9233-FF83A6980085}">
      <dsp:nvSpPr>
        <dsp:cNvPr id="0" name=""/>
        <dsp:cNvSpPr/>
      </dsp:nvSpPr>
      <dsp:spPr>
        <a:xfrm rot="8100000">
          <a:off x="2742428" y="3611727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3170747" y="3603768"/>
        <a:ext cx="45086" cy="45086"/>
      </dsp:txXfrm>
    </dsp:sp>
    <dsp:sp modelId="{55510269-F2AA-4521-BD89-C415EEF5B9AD}">
      <dsp:nvSpPr>
        <dsp:cNvPr id="0" name=""/>
        <dsp:cNvSpPr/>
      </dsp:nvSpPr>
      <dsp:spPr>
        <a:xfrm>
          <a:off x="1777138" y="3756845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Servicios a terceros</a:t>
          </a:r>
        </a:p>
      </dsp:txBody>
      <dsp:txXfrm>
        <a:off x="1965412" y="3945119"/>
        <a:ext cx="909069" cy="909069"/>
      </dsp:txXfrm>
    </dsp:sp>
    <dsp:sp modelId="{BDB2260D-A28F-4CCE-B5CE-A1AAD3633A43}">
      <dsp:nvSpPr>
        <dsp:cNvPr id="0" name=""/>
        <dsp:cNvSpPr/>
      </dsp:nvSpPr>
      <dsp:spPr>
        <a:xfrm rot="10800000">
          <a:off x="2422099" y="2838384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850418" y="2830426"/>
        <a:ext cx="45086" cy="45086"/>
      </dsp:txXfrm>
    </dsp:sp>
    <dsp:sp modelId="{105D5860-9F18-47A9-B7E8-27F7132E14B0}">
      <dsp:nvSpPr>
        <dsp:cNvPr id="0" name=""/>
        <dsp:cNvSpPr/>
      </dsp:nvSpPr>
      <dsp:spPr>
        <a:xfrm>
          <a:off x="1136481" y="2210160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Empresas Universitarias</a:t>
          </a:r>
        </a:p>
      </dsp:txBody>
      <dsp:txXfrm>
        <a:off x="1324755" y="2398434"/>
        <a:ext cx="909069" cy="909069"/>
      </dsp:txXfrm>
    </dsp:sp>
    <dsp:sp modelId="{4DED6535-5291-4EE7-A272-A29A30CF9FCA}">
      <dsp:nvSpPr>
        <dsp:cNvPr id="0" name=""/>
        <dsp:cNvSpPr/>
      </dsp:nvSpPr>
      <dsp:spPr>
        <a:xfrm rot="13500000">
          <a:off x="2742428" y="2065042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3170747" y="2057083"/>
        <a:ext cx="45086" cy="45086"/>
      </dsp:txXfrm>
    </dsp:sp>
    <dsp:sp modelId="{D705E518-4E51-4392-AD03-828D1ECF2B0F}">
      <dsp:nvSpPr>
        <dsp:cNvPr id="0" name=""/>
        <dsp:cNvSpPr/>
      </dsp:nvSpPr>
      <dsp:spPr>
        <a:xfrm>
          <a:off x="1777138" y="663475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Oportunidades Fiscales y Fondos patrimoniales </a:t>
          </a:r>
        </a:p>
      </dsp:txBody>
      <dsp:txXfrm>
        <a:off x="1965412" y="851749"/>
        <a:ext cx="909069" cy="90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2A2DA-96CA-A14D-BFB2-398161204868}" type="datetimeFigureOut">
              <a:rPr lang="es-ES_tradnl" smtClean="0"/>
              <a:pPr/>
              <a:t>12/01/2021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BB15-49F5-594F-BC5D-A7F46CFAD36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5EFB-1750-4E41-A67D-E93460EC2554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AD06-B191-44A1-AE71-7E49716DE8D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2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Otros países España, </a:t>
            </a:r>
            <a:r>
              <a:rPr lang="es-MX" dirty="0" err="1"/>
              <a:t>eua</a:t>
            </a:r>
            <a:r>
              <a:rPr lang="es-MX" dirty="0"/>
              <a:t> cuanto es para superior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EAD06-B191-44A1-AE71-7E49716DE8D6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71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16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17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27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19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733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55" indent="0" algn="ctr">
              <a:buNone/>
              <a:defRPr sz="2667"/>
            </a:lvl2pPr>
            <a:lvl3pPr marL="1219110" indent="0" algn="ctr">
              <a:buNone/>
              <a:defRPr sz="2400"/>
            </a:lvl3pPr>
            <a:lvl4pPr marL="1828664" indent="0" algn="ctr">
              <a:buNone/>
              <a:defRPr sz="2133"/>
            </a:lvl4pPr>
            <a:lvl5pPr marL="2438218" indent="0" algn="ctr">
              <a:buNone/>
              <a:defRPr sz="2133"/>
            </a:lvl5pPr>
            <a:lvl6pPr marL="3047772" indent="0" algn="ctr">
              <a:buNone/>
              <a:defRPr sz="2133"/>
            </a:lvl6pPr>
            <a:lvl7pPr marL="3657327" indent="0" algn="ctr">
              <a:buNone/>
              <a:defRPr sz="2133"/>
            </a:lvl7pPr>
            <a:lvl8pPr marL="4266880" indent="0" algn="ctr">
              <a:buNone/>
              <a:defRPr sz="2133"/>
            </a:lvl8pPr>
            <a:lvl9pPr marL="4876435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14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38" tIns="45719" rIns="91438" bIns="45719" rtlCol="0" anchor="ctr">
            <a:noAutofit/>
          </a:bodyPr>
          <a:lstStyle>
            <a:lvl1pPr>
              <a:defRPr lang="es-MX" dirty="0"/>
            </a:lvl1pPr>
          </a:lstStyle>
          <a:p>
            <a:pPr lvl="0"/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8" tIns="45719" rIns="91438" bIns="45719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s-MX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55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03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94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16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0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64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11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39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55" indent="0">
              <a:buNone/>
              <a:defRPr sz="1867"/>
            </a:lvl2pPr>
            <a:lvl3pPr marL="1219110" indent="0">
              <a:buNone/>
              <a:defRPr sz="1600"/>
            </a:lvl3pPr>
            <a:lvl4pPr marL="1828664" indent="0">
              <a:buNone/>
              <a:defRPr sz="1333"/>
            </a:lvl4pPr>
            <a:lvl5pPr marL="2438218" indent="0">
              <a:buNone/>
              <a:defRPr sz="1333"/>
            </a:lvl5pPr>
            <a:lvl6pPr marL="3047772" indent="0">
              <a:buNone/>
              <a:defRPr sz="1333"/>
            </a:lvl6pPr>
            <a:lvl7pPr marL="3657327" indent="0">
              <a:buNone/>
              <a:defRPr sz="1333"/>
            </a:lvl7pPr>
            <a:lvl8pPr marL="4266880" indent="0">
              <a:buNone/>
              <a:defRPr sz="1333"/>
            </a:lvl8pPr>
            <a:lvl9pPr marL="4876435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385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3733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55" indent="0">
              <a:buNone/>
              <a:defRPr sz="1867"/>
            </a:lvl2pPr>
            <a:lvl3pPr marL="1219110" indent="0">
              <a:buNone/>
              <a:defRPr sz="1600"/>
            </a:lvl3pPr>
            <a:lvl4pPr marL="1828664" indent="0">
              <a:buNone/>
              <a:defRPr sz="1333"/>
            </a:lvl4pPr>
            <a:lvl5pPr marL="2438218" indent="0">
              <a:buNone/>
              <a:defRPr sz="1333"/>
            </a:lvl5pPr>
            <a:lvl6pPr marL="3047772" indent="0">
              <a:buNone/>
              <a:defRPr sz="1333"/>
            </a:lvl6pPr>
            <a:lvl7pPr marL="3657327" indent="0">
              <a:buNone/>
              <a:defRPr sz="1333"/>
            </a:lvl7pPr>
            <a:lvl8pPr marL="4266880" indent="0">
              <a:buNone/>
              <a:defRPr sz="1333"/>
            </a:lvl8pPr>
            <a:lvl9pPr marL="4876435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84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48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9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07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01" y="1348654"/>
            <a:ext cx="11432209" cy="4828313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31750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Calibri"/>
                <a:cs typeface="Calibri"/>
              </a:defRPr>
            </a:lvl1pPr>
          </a:lstStyle>
          <a:p>
            <a:fld id="{6AC01AE3-28B2-4C40-8CB1-AE6266368D36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11201400" cy="64293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67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9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97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17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55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1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2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5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6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99EA-9D18-43E4-B74E-314458442D8F}" type="datetimeFigureOut">
              <a:rPr lang="es-MX" smtClean="0"/>
              <a:pPr/>
              <a:t>12/01/2021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A9BD-5345-41A9-BDE6-7607CAC503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948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6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lang="es-MX" sz="3733" b="1" kern="1200" spc="-400" dirty="0">
          <a:solidFill>
            <a:srgbClr val="2996CD"/>
          </a:solidFill>
          <a:effectLst/>
          <a:latin typeface="+mn-lt"/>
          <a:ea typeface="+mn-ea"/>
          <a:cs typeface="+mn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lang="en-US" sz="3733" b="1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32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2667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s-MX" sz="2400" kern="1200" dirty="0">
          <a:solidFill>
            <a:srgbClr val="002060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oecd.org/rd/gross-domestic-spending-on-r-d.htm#indicator-cha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bancomundial.org/indicador/GB.XPD.RSDV.GD.ZS?contextual=max&amp;end=2018&amp;locations=MX&amp;most_recent_value_desc=false&amp;start=1996&amp;view=char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bancomundial.org/indicador/GB.XPD.RSDV.GD.ZS?contextual=max&amp;end=2018&amp;locations=MX&amp;most_recent_value_desc=false&amp;start=1996&amp;view=char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drecursos.anuies.fese.mx/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d.recursos@anuies.mx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0.emf"/><Relationship Id="rId4" Type="http://schemas.openxmlformats.org/officeDocument/2006/relationships/hyperlink" Target="mailto:benito.sotelo@tec.m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hyperlink" Target="https://tinyurl.com/RedGruposdeTrabajo" TargetMode="External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E46B7C3-5E7E-0C4B-A36C-0422536AA41E}"/>
              </a:ext>
            </a:extLst>
          </p:cNvPr>
          <p:cNvSpPr/>
          <p:nvPr/>
        </p:nvSpPr>
        <p:spPr>
          <a:xfrm>
            <a:off x="740228" y="5347822"/>
            <a:ext cx="28781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cs typeface="Calibri" panose="020F0502020204030204" pitchFamily="34" charset="0"/>
              </a:rPr>
              <a:t>18a. Reunión</a:t>
            </a:r>
          </a:p>
          <a:p>
            <a:r>
              <a:rPr lang="es-MX" sz="1600" dirty="0">
                <a:solidFill>
                  <a:schemeClr val="bg1"/>
                </a:solidFill>
                <a:cs typeface="Calibri" panose="020F0502020204030204" pitchFamily="34" charset="0"/>
              </a:rPr>
              <a:t>Enero 2021</a:t>
            </a:r>
            <a:endParaRPr lang="es-ES_tradnl" sz="1600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331B299-7346-4745-A4DD-7BBC89509CCF}"/>
              </a:ext>
            </a:extLst>
          </p:cNvPr>
          <p:cNvCxnSpPr>
            <a:cxnSpLocks/>
          </p:cNvCxnSpPr>
          <p:nvPr/>
        </p:nvCxnSpPr>
        <p:spPr>
          <a:xfrm>
            <a:off x="740228" y="5224494"/>
            <a:ext cx="7837713" cy="2499"/>
          </a:xfrm>
          <a:prstGeom prst="line">
            <a:avLst/>
          </a:prstGeom>
          <a:ln>
            <a:solidFill>
              <a:srgbClr val="FBF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9CB439D8-3AC0-F748-B5C7-E199B55A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57" y="4820194"/>
            <a:ext cx="1649875" cy="18554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" y="1168245"/>
            <a:ext cx="9461864" cy="29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AC200-B1C7-0F42-B0C2-141924AE2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270" y="912307"/>
            <a:ext cx="2105460" cy="105273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D37E9AD-8F1A-E944-8DB8-53790A0DD875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0D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65246"/>
              </p:ext>
            </p:extLst>
          </p:nvPr>
        </p:nvGraphicFramePr>
        <p:xfrm>
          <a:off x="2896847" y="2940153"/>
          <a:ext cx="5826683" cy="2291779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38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6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Tecmilenio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Raúl Mendoza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Iberoamericana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Adriana de la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Peza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Mtra. Georgina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Walther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Cuevas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Galvan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Sara Saldaña Alderete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4949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C8325B7-3994-954C-9C3C-86803AF99B37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“Filantropía”</a:t>
            </a:r>
            <a:endParaRPr lang="es-ES_trad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2304D68-43FE-B447-ACF7-720605E7639C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06EFECC-62E1-5A44-B1A3-CC458F99AF50}"/>
              </a:ext>
            </a:extLst>
          </p:cNvPr>
          <p:cNvSpPr/>
          <p:nvPr/>
        </p:nvSpPr>
        <p:spPr>
          <a:xfrm>
            <a:off x="23255" y="190886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Líder: Universidad Anáhuac </a:t>
            </a:r>
          </a:p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Mtro. Germán Campos Valle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72A8872-4733-D842-BC85-5245DE519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2828042"/>
            <a:ext cx="367411" cy="22891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36CE2E1-6C01-D849-8F42-4A33B9BC1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390" y="3027340"/>
            <a:ext cx="273986" cy="2909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7B21A6-6A2E-2B40-B3D6-8285F9D10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52" y="255739"/>
            <a:ext cx="561095" cy="5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80654" y="-724829"/>
            <a:ext cx="216148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55" y="2001599"/>
            <a:ext cx="12192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Líder: Universidad de Guadalajara 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Mtra. Paola Corona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39AA28B-7201-FA45-9565-77E0FDD989FB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F8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70EA3A7-2D3C-BB44-B5AD-950EBC449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26692"/>
              </p:ext>
            </p:extLst>
          </p:nvPr>
        </p:nvGraphicFramePr>
        <p:xfrm>
          <a:off x="3077892" y="2779696"/>
          <a:ext cx="5826683" cy="2291779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38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UAM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Dr. Joaquín Flores Mendez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U.A.d.Yucatán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Orlando Palma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Marrufo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Mtra.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Aide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Ginera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Aparicio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Dr. Jesús Martínez Patiño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Jorge García Ocaña</a:t>
                      </a:r>
                      <a:endParaRPr lang="en-US" sz="1400" u="non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20332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88C7EA01-4423-2945-A526-9FFEDD7917D0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Grupo “Patentes, Transferencia Tecnológica e Innovación”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B0C186A-733B-424D-859E-6BE3AAA967D2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30AE0C3-BAC5-D14E-B709-2434C1FF9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44" y="835992"/>
            <a:ext cx="881911" cy="11979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B8D75A5-50FD-724A-A9BF-9D4170BE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2828042"/>
            <a:ext cx="367411" cy="22891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8C5C61-6ED4-DF49-9F8B-A69BF315D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36" y="2839312"/>
            <a:ext cx="273986" cy="2909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95BF37-2D99-284C-BB5B-A7BF47F29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21" y="210284"/>
            <a:ext cx="570643" cy="6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1215"/>
            <a:ext cx="12192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 Universidad Michoacana de San Nicolás de Hidalgo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Mtro. Julio Vargas Medina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EBD05A5-AA20-B54D-B26B-965B7773181C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892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7A379A0-5209-A64A-AB61-19011BFDEE26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 “Acceso a fondos nacionales e internacionales”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C1DE4F1-7CCF-3844-9991-0C3FC5A312FC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38BFA2F7-1058-7442-BED1-71595961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21018"/>
              </p:ext>
            </p:extLst>
          </p:nvPr>
        </p:nvGraphicFramePr>
        <p:xfrm>
          <a:off x="3077892" y="2828042"/>
          <a:ext cx="5826683" cy="3521647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Universidad del Noreste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Mtro. René Velázquez Herrera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U. Hipócrates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Jorge Luis Sandoval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Tecmilenio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Raúl Mendoza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UAM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Miguel León Galván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U.A.d.Yucatán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Rafael Rojas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Guadalupe Toledo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Guanajuato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Salvador Hernández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269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CETI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Mtro. Adrián Vargas González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8588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8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Carmen María Sánchez Cortés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31541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C8C0A991-705D-9547-BADC-00F83518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33" y="840989"/>
            <a:ext cx="1251534" cy="11943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01267C4-382C-EA44-9D9E-9B0A15675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2828042"/>
            <a:ext cx="367411" cy="22891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91DF37F-2642-FE44-A9F4-F8D24C227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742" y="2938596"/>
            <a:ext cx="273986" cy="2909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7BC725-785F-E54D-8CEE-D4B3B5046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39" y="129399"/>
            <a:ext cx="659714" cy="7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4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277D65B-EC5E-FF48-889D-E31569F8126D}"/>
              </a:ext>
            </a:extLst>
          </p:cNvPr>
          <p:cNvSpPr/>
          <p:nvPr/>
        </p:nvSpPr>
        <p:spPr>
          <a:xfrm>
            <a:off x="0" y="2038075"/>
            <a:ext cx="121920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 Universidad IBEROAMERICANA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Devanagari" panose="02040503050201020203" pitchFamily="18" charset="0"/>
              </a:rPr>
              <a:t>Mtro. </a:t>
            </a:r>
            <a:r>
              <a:rPr lang="es-ES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Devin</a:t>
            </a:r>
            <a:r>
              <a:rPr lang="es-ES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Patrick </a:t>
            </a:r>
            <a:r>
              <a:rPr lang="es-ES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Hauer</a:t>
            </a:r>
            <a:endParaRPr lang="es-ES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lnSpc>
                <a:spcPct val="107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CCA485-23D6-5144-876E-77F76AE9D7C9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9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DE8C02-33B5-8243-9200-4283B3D9955F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Avances “Servicios a terceros”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20129C-CBC6-554D-B18B-B79AF2961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86799"/>
              </p:ext>
            </p:extLst>
          </p:nvPr>
        </p:nvGraphicFramePr>
        <p:xfrm>
          <a:off x="2834188" y="3148867"/>
          <a:ext cx="5826683" cy="2599246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286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8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U.Hipócrates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Mtra.Irma</a:t>
                      </a: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Baldovinos</a:t>
                      </a: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Leyva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UAM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Dr.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Jordy</a:t>
                      </a: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Micheli</a:t>
                      </a: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Thirión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U.A.d.Yucatán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Orlando Palma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Marrufo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UABC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Mtro. Roberto Zamudio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Dr. Jesús Martínez Patiño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Francisco</a:t>
                      </a:r>
                      <a:r>
                        <a:rPr lang="es-ES" sz="1500" u="non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Ángel Acosta Benítez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Elizabeth May Gutiérrez</a:t>
                      </a:r>
                      <a:endParaRPr lang="en-US" sz="1500" u="non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28795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3D00C119-D1A7-BB44-8089-E836E25D3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3148867"/>
            <a:ext cx="367411" cy="2289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D0F4EE0-A9B0-DC4F-9AA0-FC9730DEA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142" y="3201341"/>
            <a:ext cx="273986" cy="290959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69050287-32B0-A947-AC5E-5EA2A8D009E6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EBDACB-6715-3546-BB04-89BF7C974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00" y="252842"/>
            <a:ext cx="508882" cy="542603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F7CE64B4-29D5-4B49-9C76-3A6751B56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33" y="765050"/>
            <a:ext cx="190613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4AA9662-C072-3743-8E85-38A4A553C156}"/>
              </a:ext>
            </a:extLst>
          </p:cNvPr>
          <p:cNvSpPr/>
          <p:nvPr/>
        </p:nvSpPr>
        <p:spPr>
          <a:xfrm>
            <a:off x="0" y="2116110"/>
            <a:ext cx="121920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Universidad Autónoma de Hidalgo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 C.P. Hilda Cruz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Moedano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C27BEA-5E33-704B-98B9-FA02288D55FA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24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0BAC5-DAB6-5841-A4A2-B36BD98A83A5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 “Empresas universitarias”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957BA05-D9AB-CA4D-9B6D-8D21D4C13216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48113E-B4BA-9E45-B121-876A11FB1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76278"/>
              </p:ext>
            </p:extLst>
          </p:nvPr>
        </p:nvGraphicFramePr>
        <p:xfrm>
          <a:off x="3182658" y="3056955"/>
          <a:ext cx="5826683" cy="2599246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286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UAEH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Lisseth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Gil Guerrero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U.A.de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Jessica Canto 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Dr. David Toledo Sarracino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U.de Guanajuato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Galván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 de Monterrey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Benito Sotelo Villa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Jorge García Ocaña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652925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E65E5CD-A682-1142-AAE2-CB5A21316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839" y="3056955"/>
            <a:ext cx="367411" cy="2289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6BAE305-FB4C-DF43-92DC-DBDA814D6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505" y="3140388"/>
            <a:ext cx="273986" cy="2909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B440DA-DE65-024D-8FBA-3C7DEF032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271" y="1075959"/>
            <a:ext cx="2093017" cy="9523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6E69E33-93B5-804C-B699-6FC4487E9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38" y="268364"/>
            <a:ext cx="516893" cy="5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6BE4954-D749-474B-AE82-D165406F7147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F3B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83116FB-4FF2-A04F-B982-78172FFED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24044"/>
              </p:ext>
            </p:extLst>
          </p:nvPr>
        </p:nvGraphicFramePr>
        <p:xfrm>
          <a:off x="2648989" y="2729209"/>
          <a:ext cx="6061131" cy="3214180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908164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del Noreste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Mtro. René Velázquez Herrera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U.Hipócrates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C.P.C. Alberto Reyes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Berdeja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U.A. de 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Manuel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Escoffié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Aguilar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C.P.C. Bernardo Hernández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de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Galván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209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Claudia Salas </a:t>
                      </a:r>
                      <a:r>
                        <a:rPr lang="es-ES" sz="15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Cotonieto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BUAP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Oscar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5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Gilbon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5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Rosette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269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 de Monterrey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Mtra. Maria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Amelia Estrada Navarro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22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María </a:t>
                      </a:r>
                      <a:r>
                        <a:rPr lang="es-MX" sz="15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Regaida</a:t>
                      </a:r>
                      <a:r>
                        <a:rPr lang="es-MX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Domínguez </a:t>
                      </a:r>
                      <a:r>
                        <a:rPr lang="es-MX" sz="15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Balán</a:t>
                      </a:r>
                      <a:endParaRPr lang="es-MX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64422"/>
                  </a:ext>
                </a:extLst>
              </a:tr>
            </a:tbl>
          </a:graphicData>
        </a:graphic>
      </p:graphicFrame>
      <p:sp>
        <p:nvSpPr>
          <p:cNvPr id="10" name="Rectangle 11">
            <a:extLst>
              <a:ext uri="{FF2B5EF4-FFF2-40B4-BE49-F238E27FC236}">
                <a16:creationId xmlns:a16="http://schemas.microsoft.com/office/drawing/2014/main" id="{272235BE-1B21-2944-A47E-5C586D5F42AB}"/>
              </a:ext>
            </a:extLst>
          </p:cNvPr>
          <p:cNvSpPr/>
          <p:nvPr/>
        </p:nvSpPr>
        <p:spPr>
          <a:xfrm>
            <a:off x="0" y="2003475"/>
            <a:ext cx="121920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UAM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Dra. Martha Beatriz Mota Aragón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574E4A-B1B7-6E46-B43E-0F338283953F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Grupos “Oportunidades fiscales y fondos </a:t>
            </a:r>
            <a:r>
              <a:rPr lang="es-MX" sz="20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patrimonioales</a:t>
            </a:r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 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01FB819-4C38-C94E-B01B-4C029C18E295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373708" y="-836341"/>
            <a:ext cx="21390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B8AF83B-01D2-5C4B-9D7B-E550A750C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697" y="1106975"/>
            <a:ext cx="3516605" cy="7954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780DF76-952D-3E4D-B708-F2D2A931D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2828042"/>
            <a:ext cx="367411" cy="2289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C848E65-C742-5D43-8FF0-183E7DC65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77" y="2797018"/>
            <a:ext cx="273986" cy="2909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4794E1-D4B4-0446-B8F3-32E43A5F4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8" y="262552"/>
            <a:ext cx="563760" cy="6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6BE4954-D749-474B-AE82-D165406F7147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574E4A-B1B7-6E46-B43E-0F338283953F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 “Uso eficiente de energía”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pic>
        <p:nvPicPr>
          <p:cNvPr id="7" name="Picture 4" descr="Descargar libre | Industria de la energía dibujo electricida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6916" r="12543" b="7833"/>
          <a:stretch/>
        </p:blipFill>
        <p:spPr bwMode="auto">
          <a:xfrm>
            <a:off x="280987" y="123825"/>
            <a:ext cx="757237" cy="7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_DaZydELpWxA/S2SkttbyYeI/AAAAAAAAAWE/xmtCUrOkNAw/s320/abs12cb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7" y="899602"/>
            <a:ext cx="4062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272235BE-1B21-2944-A47E-5C586D5F42AB}"/>
              </a:ext>
            </a:extLst>
          </p:cNvPr>
          <p:cNvSpPr/>
          <p:nvPr/>
        </p:nvSpPr>
        <p:spPr>
          <a:xfrm>
            <a:off x="0" y="2718610"/>
            <a:ext cx="12192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Instituto Politécnico Nacional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Adobe Devanagari" panose="02040503050201020203" pitchFamily="18" charset="0"/>
              </a:rPr>
              <a:t>Dr. Juan Aranda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38BFA2F7-1058-7442-BED1-71595961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12357"/>
              </p:ext>
            </p:extLst>
          </p:nvPr>
        </p:nvGraphicFramePr>
        <p:xfrm>
          <a:off x="344988" y="3483132"/>
          <a:ext cx="11502023" cy="2327212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  <a:gridCol w="2665308">
                  <a:extLst>
                    <a:ext uri="{9D8B030D-6E8A-4147-A177-3AD203B41FA5}">
                      <a16:colId xmlns:a16="http://schemas.microsoft.com/office/drawing/2014/main" val="222432488"/>
                    </a:ext>
                  </a:extLst>
                </a:gridCol>
                <a:gridCol w="3010032">
                  <a:extLst>
                    <a:ext uri="{9D8B030D-6E8A-4147-A177-3AD203B41FA5}">
                      <a16:colId xmlns:a16="http://schemas.microsoft.com/office/drawing/2014/main" val="2943934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 de Monterrey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Dra. Delia Gutiérrez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8123206027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delia.gutierrez@tec.mx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Autónoma Metropolitana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Juan Ambriz García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5513885162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agj@xanum.uam.mx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</a:t>
                      </a:r>
                      <a:r>
                        <a:rPr lang="es-ES" sz="1500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Tecnológica de Hermosillo Sonora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Mtro. Carlos Adán Castillo</a:t>
                      </a:r>
                      <a:r>
                        <a:rPr lang="es-ES" sz="1500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Ortiz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a.martinez@uthermosillo.edu.mx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8759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Tecnológica de Tula </a:t>
                      </a:r>
                      <a:r>
                        <a:rPr lang="es-ES" sz="15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Tepejí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Mtra. Belén Aguilar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7731292577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belen.aguilar@uttt.edu.mx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9284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César Antonio </a:t>
                      </a:r>
                      <a:r>
                        <a:rPr lang="es-MX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Cimá</a:t>
                      </a: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Mukul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u="none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ccima@delfin.unacar.mx</a:t>
                      </a:r>
                      <a:endParaRPr lang="en-US" sz="1500" u="non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96568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1C848E65-C742-5D43-8FF0-183E7DC65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53" y="3566565"/>
            <a:ext cx="273986" cy="2909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53D5FA4-5244-A34A-861A-61F3A177E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976" y="3579124"/>
            <a:ext cx="228913" cy="2289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780DF76-952D-3E4D-B708-F2D2A931DD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225" y="3579123"/>
            <a:ext cx="367411" cy="2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, Excel&#10;&#10;Description automatically generated">
            <a:extLst>
              <a:ext uri="{FF2B5EF4-FFF2-40B4-BE49-F238E27FC236}">
                <a16:creationId xmlns:a16="http://schemas.microsoft.com/office/drawing/2014/main" id="{BD0E5F30-02E3-4865-B1FD-2A55C7C6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280732" cy="42672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AE94E80-C321-4555-B1BF-A1946A810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18694" r="15074" b="7087"/>
          <a:stretch/>
        </p:blipFill>
        <p:spPr>
          <a:xfrm>
            <a:off x="6280731" y="1889760"/>
            <a:ext cx="5911269" cy="3895691"/>
          </a:xfrm>
          <a:prstGeom prst="rect">
            <a:avLst/>
          </a:prstGeom>
        </p:spPr>
      </p:pic>
      <p:sp>
        <p:nvSpPr>
          <p:cNvPr id="13" name="Rectángulo 4">
            <a:extLst>
              <a:ext uri="{FF2B5EF4-FFF2-40B4-BE49-F238E27FC236}">
                <a16:creationId xmlns:a16="http://schemas.microsoft.com/office/drawing/2014/main" id="{60632ECB-25E1-4009-BBC8-C202726D109E}"/>
              </a:ext>
            </a:extLst>
          </p:cNvPr>
          <p:cNvSpPr/>
          <p:nvPr/>
        </p:nvSpPr>
        <p:spPr>
          <a:xfrm>
            <a:off x="554181" y="16274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 Superior en México 2021</a:t>
            </a:r>
          </a:p>
          <a:p>
            <a:pPr algn="ctr"/>
            <a:br>
              <a:rPr lang="es-MX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_tradnl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ector recto 5">
            <a:extLst>
              <a:ext uri="{FF2B5EF4-FFF2-40B4-BE49-F238E27FC236}">
                <a16:creationId xmlns:a16="http://schemas.microsoft.com/office/drawing/2014/main" id="{61B4226A-5EA2-4B8D-987A-2DC7B3B3F8E5}"/>
              </a:ext>
            </a:extLst>
          </p:cNvPr>
          <p:cNvCxnSpPr>
            <a:cxnSpLocks/>
          </p:cNvCxnSpPr>
          <p:nvPr/>
        </p:nvCxnSpPr>
        <p:spPr>
          <a:xfrm flipV="1">
            <a:off x="304800" y="653046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8B5730E4-D474-483F-B0D6-045A1735410C}"/>
              </a:ext>
            </a:extLst>
          </p:cNvPr>
          <p:cNvSpPr/>
          <p:nvPr/>
        </p:nvSpPr>
        <p:spPr>
          <a:xfrm>
            <a:off x="-304801" y="1249949"/>
            <a:ext cx="121920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Datos de la OCDE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A801303-3EB7-44B5-A7DB-B4E50EA8F1C5}"/>
              </a:ext>
            </a:extLst>
          </p:cNvPr>
          <p:cNvSpPr/>
          <p:nvPr/>
        </p:nvSpPr>
        <p:spPr>
          <a:xfrm>
            <a:off x="152397" y="6319708"/>
            <a:ext cx="11887201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Fuente: </a:t>
            </a:r>
            <a:r>
              <a:rPr lang="es-ES" sz="1400" i="1" dirty="0">
                <a:solidFill>
                  <a:srgbClr val="852238"/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https://data.oecd.org/rd/gross-domestic-spending-on-r-d.htm#indicator-chart</a:t>
            </a:r>
            <a:r>
              <a:rPr lang="es-ES" sz="1400" i="1" dirty="0">
                <a:solidFill>
                  <a:srgbClr val="852238"/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  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Ultima actualización: Año 2018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9268A00-BF2C-49E8-A784-877DDFB50AEA}"/>
              </a:ext>
            </a:extLst>
          </p:cNvPr>
          <p:cNvSpPr/>
          <p:nvPr/>
        </p:nvSpPr>
        <p:spPr>
          <a:xfrm>
            <a:off x="10985145" y="3299179"/>
            <a:ext cx="1305342" cy="281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Indicador OCDE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0F349D7-0A03-4D65-A25E-6807C8B27CA1}"/>
              </a:ext>
            </a:extLst>
          </p:cNvPr>
          <p:cNvSpPr/>
          <p:nvPr/>
        </p:nvSpPr>
        <p:spPr>
          <a:xfrm>
            <a:off x="604978" y="727604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 en Educación </a:t>
            </a:r>
          </a:p>
          <a:p>
            <a:pPr algn="ctr"/>
            <a:br>
              <a:rPr lang="es-MX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_tradnl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726284-DBB5-4D6E-956F-10A7F3B5C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3553" r="35780" b="15590"/>
          <a:stretch/>
        </p:blipFill>
        <p:spPr>
          <a:xfrm>
            <a:off x="1672646" y="1432424"/>
            <a:ext cx="7769120" cy="4635500"/>
          </a:xfrm>
          <a:prstGeom prst="rect">
            <a:avLst/>
          </a:prstGeom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id="{2F6D41CA-A845-44DB-BE9B-B97AF34769AE}"/>
              </a:ext>
            </a:extLst>
          </p:cNvPr>
          <p:cNvSpPr/>
          <p:nvPr/>
        </p:nvSpPr>
        <p:spPr>
          <a:xfrm>
            <a:off x="554181" y="16274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 en Educación Superior en México (% PIB)</a:t>
            </a:r>
          </a:p>
          <a:p>
            <a:pPr algn="ctr"/>
            <a:br>
              <a:rPr lang="es-MX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_tradnl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5">
            <a:extLst>
              <a:ext uri="{FF2B5EF4-FFF2-40B4-BE49-F238E27FC236}">
                <a16:creationId xmlns:a16="http://schemas.microsoft.com/office/drawing/2014/main" id="{223C7860-73D7-41A7-B467-45B88577969F}"/>
              </a:ext>
            </a:extLst>
          </p:cNvPr>
          <p:cNvCxnSpPr>
            <a:cxnSpLocks/>
          </p:cNvCxnSpPr>
          <p:nvPr/>
        </p:nvCxnSpPr>
        <p:spPr>
          <a:xfrm flipV="1">
            <a:off x="304800" y="653046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A5670C50-4CEC-4722-8624-4EDB5FCA10DD}"/>
              </a:ext>
            </a:extLst>
          </p:cNvPr>
          <p:cNvSpPr/>
          <p:nvPr/>
        </p:nvSpPr>
        <p:spPr>
          <a:xfrm>
            <a:off x="-2" y="715845"/>
            <a:ext cx="121920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Datos de la OCDE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378D7-2FF2-450D-877F-AF22EDB77153}"/>
              </a:ext>
            </a:extLst>
          </p:cNvPr>
          <p:cNvSpPr txBox="1"/>
          <p:nvPr/>
        </p:nvSpPr>
        <p:spPr>
          <a:xfrm>
            <a:off x="9552906" y="4693288"/>
            <a:ext cx="23342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Según datos de la OCDE México ocupa el lugar 21 respecto a su gasto público en Educación Superior, con tan solo </a:t>
            </a:r>
            <a:r>
              <a:rPr lang="es-MX" sz="1400" b="1" dirty="0"/>
              <a:t>el 21.091% de su gasto publico destinado a Educación.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88033-170D-48E6-AB69-67C8F262B733}"/>
              </a:ext>
            </a:extLst>
          </p:cNvPr>
          <p:cNvSpPr/>
          <p:nvPr/>
        </p:nvSpPr>
        <p:spPr>
          <a:xfrm>
            <a:off x="152397" y="6519527"/>
            <a:ext cx="11887201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Fuente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: </a:t>
            </a:r>
            <a:r>
              <a:rPr lang="es-ES" sz="1100" i="1" dirty="0">
                <a:solidFill>
                  <a:srgbClr val="852238"/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  <a:hlinkClick r:id="rId3"/>
              </a:rPr>
              <a:t>https://datos.bancomundial.org/indicador/GB.XPD.RSDV.GD.ZS?contextual=max&amp;end=2018&amp;locations=MX&amp;most_recent_value_desc=false&amp;start=1996&amp;view=chart</a:t>
            </a:r>
            <a:r>
              <a:rPr lang="es-ES" sz="1100" i="1" dirty="0">
                <a:solidFill>
                  <a:srgbClr val="852238"/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 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Ultima actualización: Año 2016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4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6581CAD-A847-428F-9FF0-CB18C2B3E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3924" r="21145" b="13500"/>
          <a:stretch/>
        </p:blipFill>
        <p:spPr>
          <a:xfrm>
            <a:off x="889000" y="956004"/>
            <a:ext cx="8724900" cy="4974895"/>
          </a:xfrm>
          <a:prstGeom prst="rect">
            <a:avLst/>
          </a:prstGeom>
        </p:spPr>
      </p:pic>
      <p:sp>
        <p:nvSpPr>
          <p:cNvPr id="13" name="Rectángulo 4">
            <a:extLst>
              <a:ext uri="{FF2B5EF4-FFF2-40B4-BE49-F238E27FC236}">
                <a16:creationId xmlns:a16="http://schemas.microsoft.com/office/drawing/2014/main" id="{60632ECB-25E1-4009-BBC8-C202726D109E}"/>
              </a:ext>
            </a:extLst>
          </p:cNvPr>
          <p:cNvSpPr/>
          <p:nvPr/>
        </p:nvSpPr>
        <p:spPr>
          <a:xfrm>
            <a:off x="554181" y="16274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 en investigación México (% PIB)</a:t>
            </a:r>
          </a:p>
          <a:p>
            <a:pPr algn="ctr"/>
            <a:br>
              <a:rPr lang="es-MX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_tradnl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ector recto 5">
            <a:extLst>
              <a:ext uri="{FF2B5EF4-FFF2-40B4-BE49-F238E27FC236}">
                <a16:creationId xmlns:a16="http://schemas.microsoft.com/office/drawing/2014/main" id="{61B4226A-5EA2-4B8D-987A-2DC7B3B3F8E5}"/>
              </a:ext>
            </a:extLst>
          </p:cNvPr>
          <p:cNvCxnSpPr>
            <a:cxnSpLocks/>
          </p:cNvCxnSpPr>
          <p:nvPr/>
        </p:nvCxnSpPr>
        <p:spPr>
          <a:xfrm flipV="1">
            <a:off x="304800" y="653046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8B5730E4-D474-483F-B0D6-045A1735410C}"/>
              </a:ext>
            </a:extLst>
          </p:cNvPr>
          <p:cNvSpPr/>
          <p:nvPr/>
        </p:nvSpPr>
        <p:spPr>
          <a:xfrm>
            <a:off x="-2" y="715845"/>
            <a:ext cx="121920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Datos de la OCDE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A801303-3EB7-44B5-A7DB-B4E50EA8F1C5}"/>
              </a:ext>
            </a:extLst>
          </p:cNvPr>
          <p:cNvSpPr/>
          <p:nvPr/>
        </p:nvSpPr>
        <p:spPr>
          <a:xfrm>
            <a:off x="152397" y="6519527"/>
            <a:ext cx="11887201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Fuente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: </a:t>
            </a:r>
            <a:r>
              <a:rPr lang="es-ES" sz="1100" i="1" dirty="0">
                <a:solidFill>
                  <a:srgbClr val="852238"/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  <a:hlinkClick r:id="rId3"/>
              </a:rPr>
              <a:t>https://datos.bancomundial.org/indicador/GB.XPD.RSDV.GD.ZS?contextual=max&amp;end=2018&amp;locations=MX&amp;most_recent_value_desc=false&amp;start=1996&amp;view=chart</a:t>
            </a:r>
            <a:r>
              <a:rPr lang="es-ES" sz="1100" i="1" dirty="0">
                <a:solidFill>
                  <a:srgbClr val="852238"/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 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Ultima actualización: Año 2018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1CADDA8-DB1E-42E6-97C2-A2B591AE6E72}"/>
              </a:ext>
            </a:extLst>
          </p:cNvPr>
          <p:cNvSpPr/>
          <p:nvPr/>
        </p:nvSpPr>
        <p:spPr>
          <a:xfrm>
            <a:off x="5130067" y="1394969"/>
            <a:ext cx="588156" cy="281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Israel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2E00C2E-C52A-414C-90F0-D117CBFEA880}"/>
              </a:ext>
            </a:extLst>
          </p:cNvPr>
          <p:cNvSpPr/>
          <p:nvPr/>
        </p:nvSpPr>
        <p:spPr>
          <a:xfrm>
            <a:off x="8407993" y="2522560"/>
            <a:ext cx="599530" cy="288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Suecia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478C821-4633-4F97-AADD-DECB9AA9E0DE}"/>
              </a:ext>
            </a:extLst>
          </p:cNvPr>
          <p:cNvSpPr/>
          <p:nvPr/>
        </p:nvSpPr>
        <p:spPr>
          <a:xfrm>
            <a:off x="9014370" y="1535585"/>
            <a:ext cx="599530" cy="288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Corea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515AD-7376-4AA2-9A9F-4215666058B4}"/>
              </a:ext>
            </a:extLst>
          </p:cNvPr>
          <p:cNvSpPr txBox="1"/>
          <p:nvPr/>
        </p:nvSpPr>
        <p:spPr>
          <a:xfrm>
            <a:off x="9735802" y="2474769"/>
            <a:ext cx="2334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México es el segundo país miembro de la OCDE que menos invierte en Investigación y desarrollo</a:t>
            </a:r>
            <a:r>
              <a:rPr lang="es-MX" sz="1400" dirty="0"/>
              <a:t>, destinando únicamente el 0.312% de su PIB. </a:t>
            </a:r>
          </a:p>
        </p:txBody>
      </p:sp>
    </p:spTree>
    <p:extLst>
      <p:ext uri="{BB962C8B-B14F-4D97-AF65-F5344CB8AC3E}">
        <p14:creationId xmlns:p14="http://schemas.microsoft.com/office/powerpoint/2010/main" val="345274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518ECB21-5222-FC4C-90B7-6E7CCE3C3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CB4DFD-D0F2-9248-8975-429EE8CFB574}"/>
              </a:ext>
            </a:extLst>
          </p:cNvPr>
          <p:cNvSpPr/>
          <p:nvPr/>
        </p:nvSpPr>
        <p:spPr>
          <a:xfrm>
            <a:off x="274087" y="1741021"/>
            <a:ext cx="4869096" cy="16879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t"/>
            <a:r>
              <a:rPr lang="es-MX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Nacional de Generación de Recursos para la Educación Superior</a:t>
            </a:r>
            <a:endParaRPr lang="es-ES_tradnl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FD15015-7A2E-4A48-BE30-83AE9E253024}"/>
              </a:ext>
            </a:extLst>
          </p:cNvPr>
          <p:cNvSpPr/>
          <p:nvPr/>
        </p:nvSpPr>
        <p:spPr>
          <a:xfrm>
            <a:off x="1085213" y="4250052"/>
            <a:ext cx="3647044" cy="5470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Activar </a:t>
            </a:r>
            <a:r>
              <a:rPr lang="es-MX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y Gestionar</a:t>
            </a:r>
            <a:endParaRPr lang="es-ES_tradnl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2E52764-18C5-5840-B3AF-4D641C606280}"/>
              </a:ext>
            </a:extLst>
          </p:cNvPr>
          <p:cNvSpPr/>
          <p:nvPr/>
        </p:nvSpPr>
        <p:spPr>
          <a:xfrm>
            <a:off x="583449" y="4570884"/>
            <a:ext cx="4247699" cy="788562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s-MX" sz="6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MX" sz="4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 millones</a:t>
            </a:r>
            <a:endParaRPr lang="es-ES_tradnl" sz="6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797F34A-18E6-8842-8DF0-B38A249FE3F2}"/>
              </a:ext>
            </a:extLst>
          </p:cNvPr>
          <p:cNvSpPr/>
          <p:nvPr/>
        </p:nvSpPr>
        <p:spPr>
          <a:xfrm>
            <a:off x="3832394" y="5078628"/>
            <a:ext cx="1347464" cy="328803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de </a:t>
            </a:r>
            <a:r>
              <a:rPr lang="es-MX" sz="1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dólares</a:t>
            </a:r>
            <a:endParaRPr lang="es-ES_tradnl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6E941A0-FF64-B548-A4CC-54408383712E}"/>
              </a:ext>
            </a:extLst>
          </p:cNvPr>
          <p:cNvCxnSpPr>
            <a:cxnSpLocks/>
          </p:cNvCxnSpPr>
          <p:nvPr/>
        </p:nvCxnSpPr>
        <p:spPr>
          <a:xfrm>
            <a:off x="274087" y="3508888"/>
            <a:ext cx="486909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AA13FB7F-45D6-0C47-8EFE-EE8FA39E4E76}"/>
              </a:ext>
            </a:extLst>
          </p:cNvPr>
          <p:cNvCxnSpPr/>
          <p:nvPr/>
        </p:nvCxnSpPr>
        <p:spPr>
          <a:xfrm>
            <a:off x="2708635" y="3508888"/>
            <a:ext cx="0" cy="59929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4185A23E-4848-414B-AC1E-A5ADBF292FA1}"/>
              </a:ext>
            </a:extLst>
          </p:cNvPr>
          <p:cNvSpPr/>
          <p:nvPr/>
        </p:nvSpPr>
        <p:spPr>
          <a:xfrm>
            <a:off x="583449" y="5658120"/>
            <a:ext cx="4247699" cy="788562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actual 6500 millones de dólares  </a:t>
            </a:r>
            <a:endParaRPr lang="es-ES_tradnl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24DA1A2-8B38-4B60-A104-A1ADFA94E9C5}"/>
              </a:ext>
            </a:extLst>
          </p:cNvPr>
          <p:cNvGrpSpPr/>
          <p:nvPr/>
        </p:nvGrpSpPr>
        <p:grpSpPr>
          <a:xfrm>
            <a:off x="7019975" y="4482239"/>
            <a:ext cx="4861263" cy="1964443"/>
            <a:chOff x="801360" y="4806768"/>
            <a:chExt cx="4861263" cy="1964443"/>
          </a:xfrm>
          <a:solidFill>
            <a:schemeClr val="tx1"/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BD6C067-9605-46E9-B820-BE09D21A84AD}"/>
                </a:ext>
              </a:extLst>
            </p:cNvPr>
            <p:cNvSpPr/>
            <p:nvPr/>
          </p:nvSpPr>
          <p:spPr>
            <a:xfrm>
              <a:off x="1200702" y="6509601"/>
              <a:ext cx="2911374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FFFF00"/>
                  </a:solidFill>
                </a:rPr>
                <a:t>https://</a:t>
              </a:r>
              <a:r>
                <a:rPr lang="es-ES_tradnl" sz="1100" dirty="0" err="1">
                  <a:solidFill>
                    <a:srgbClr val="FFFF00"/>
                  </a:solidFill>
                </a:rPr>
                <a:t>www.forbes.com</a:t>
              </a:r>
              <a:r>
                <a:rPr lang="es-ES_tradnl" sz="1100" dirty="0">
                  <a:solidFill>
                    <a:srgbClr val="FFFF00"/>
                  </a:solidFill>
                </a:rPr>
                <a:t>/real-time-</a:t>
              </a:r>
              <a:r>
                <a:rPr lang="es-ES_tradnl" sz="1100" dirty="0" err="1">
                  <a:solidFill>
                    <a:srgbClr val="FFFF00"/>
                  </a:solidFill>
                </a:rPr>
                <a:t>billionaires</a:t>
              </a:r>
              <a:r>
                <a:rPr lang="es-ES_tradnl" sz="1100" dirty="0">
                  <a:solidFill>
                    <a:srgbClr val="FFFF00"/>
                  </a:solidFill>
                </a:rPr>
                <a:t>/</a:t>
              </a: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F268B420-E6AB-4AFB-B792-A0C7066C7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60" y="4806768"/>
              <a:ext cx="1723054" cy="1723054"/>
            </a:xfrm>
            <a:prstGeom prst="rect">
              <a:avLst/>
            </a:prstGeom>
            <a:grpFill/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86D3E10-9E53-4674-8FDB-53839DB4906A}"/>
                </a:ext>
              </a:extLst>
            </p:cNvPr>
            <p:cNvSpPr/>
            <p:nvPr/>
          </p:nvSpPr>
          <p:spPr>
            <a:xfrm>
              <a:off x="2751249" y="5668295"/>
              <a:ext cx="2911374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s-MX" sz="2400" dirty="0">
                  <a:solidFill>
                    <a:schemeClr val="bg1"/>
                  </a:solidFill>
                  <a:latin typeface="Work Sans"/>
                </a:rPr>
                <a:t>194.800 millones de dólares</a:t>
              </a:r>
              <a:endParaRPr lang="es-ES_tradnl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029C319-2685-428C-987B-E0AC6582E880}"/>
                </a:ext>
              </a:extLst>
            </p:cNvPr>
            <p:cNvSpPr/>
            <p:nvPr/>
          </p:nvSpPr>
          <p:spPr>
            <a:xfrm>
              <a:off x="2994705" y="5058861"/>
              <a:ext cx="1893467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s-MX" sz="2400" b="1" dirty="0">
                  <a:solidFill>
                    <a:schemeClr val="bg1"/>
                  </a:solidFill>
                  <a:latin typeface="Merriweather"/>
                </a:rPr>
                <a:t>#1 Elon Musk</a:t>
              </a:r>
              <a:endParaRPr lang="es-MX" sz="2400" b="1" i="0" dirty="0">
                <a:solidFill>
                  <a:schemeClr val="bg1"/>
                </a:solidFill>
                <a:effectLst/>
                <a:latin typeface="Merriweather"/>
              </a:endParaRPr>
            </a:p>
          </p:txBody>
        </p:sp>
      </p:grpSp>
      <p:cxnSp>
        <p:nvCxnSpPr>
          <p:cNvPr id="19" name="Conector recto 41">
            <a:extLst>
              <a:ext uri="{FF2B5EF4-FFF2-40B4-BE49-F238E27FC236}">
                <a16:creationId xmlns:a16="http://schemas.microsoft.com/office/drawing/2014/main" id="{4DB6DF98-704C-450E-93DC-5EA70CC2095E}"/>
              </a:ext>
            </a:extLst>
          </p:cNvPr>
          <p:cNvCxnSpPr>
            <a:cxnSpLocks/>
          </p:cNvCxnSpPr>
          <p:nvPr/>
        </p:nvCxnSpPr>
        <p:spPr>
          <a:xfrm>
            <a:off x="310762" y="5535980"/>
            <a:ext cx="486909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B94509D-9668-4412-B97C-644E3A020B2C}"/>
              </a:ext>
            </a:extLst>
          </p:cNvPr>
          <p:cNvSpPr/>
          <p:nvPr/>
        </p:nvSpPr>
        <p:spPr>
          <a:xfrm>
            <a:off x="554181" y="16274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PEF en Educación e investigación 2021</a:t>
            </a:r>
          </a:p>
          <a:p>
            <a:pPr algn="ctr"/>
            <a:br>
              <a:rPr lang="es-MX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_tradnl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30E7041-6A51-4CFF-95E2-1B9C5126B074}"/>
              </a:ext>
            </a:extLst>
          </p:cNvPr>
          <p:cNvCxnSpPr>
            <a:cxnSpLocks/>
          </p:cNvCxnSpPr>
          <p:nvPr/>
        </p:nvCxnSpPr>
        <p:spPr>
          <a:xfrm flipV="1">
            <a:off x="304800" y="653046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D051AC-EF27-4965-BA71-4DC59FE69A08}"/>
              </a:ext>
            </a:extLst>
          </p:cNvPr>
          <p:cNvSpPr txBox="1"/>
          <p:nvPr/>
        </p:nvSpPr>
        <p:spPr>
          <a:xfrm flipH="1">
            <a:off x="554180" y="6202092"/>
            <a:ext cx="1084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ES" sz="1400" b="1" i="0" dirty="0">
                <a:solidFill>
                  <a:srgbClr val="545454"/>
                </a:solidFill>
                <a:effectLst/>
              </a:rPr>
              <a:t>Presupuesto de Egresos de la Federación 2020 / Presupuesto de Egresos de la Federación 2021</a:t>
            </a:r>
            <a:endParaRPr lang="es-MX" sz="14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A0DF353-284C-4A97-986A-F792A5E8E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88355"/>
              </p:ext>
            </p:extLst>
          </p:nvPr>
        </p:nvGraphicFramePr>
        <p:xfrm>
          <a:off x="2444141" y="1708749"/>
          <a:ext cx="6857022" cy="305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674">
                  <a:extLst>
                    <a:ext uri="{9D8B030D-6E8A-4147-A177-3AD203B41FA5}">
                      <a16:colId xmlns:a16="http://schemas.microsoft.com/office/drawing/2014/main" val="411163805"/>
                    </a:ext>
                  </a:extLst>
                </a:gridCol>
                <a:gridCol w="2285674">
                  <a:extLst>
                    <a:ext uri="{9D8B030D-6E8A-4147-A177-3AD203B41FA5}">
                      <a16:colId xmlns:a16="http://schemas.microsoft.com/office/drawing/2014/main" val="3145285350"/>
                    </a:ext>
                  </a:extLst>
                </a:gridCol>
                <a:gridCol w="2285674">
                  <a:extLst>
                    <a:ext uri="{9D8B030D-6E8A-4147-A177-3AD203B41FA5}">
                      <a16:colId xmlns:a16="http://schemas.microsoft.com/office/drawing/2014/main" val="3158173651"/>
                    </a:ext>
                  </a:extLst>
                </a:gridCol>
              </a:tblGrid>
              <a:tr h="48717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México</a:t>
                      </a:r>
                    </a:p>
                  </a:txBody>
                  <a:tcPr anchor="ctr">
                    <a:solidFill>
                      <a:srgbClr val="8522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2020</a:t>
                      </a:r>
                    </a:p>
                  </a:txBody>
                  <a:tcPr anchor="ctr">
                    <a:solidFill>
                      <a:srgbClr val="8522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2021</a:t>
                      </a:r>
                    </a:p>
                  </a:txBody>
                  <a:tcPr anchor="ctr">
                    <a:solidFill>
                      <a:srgbClr val="852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24826"/>
                  </a:ext>
                </a:extLst>
              </a:tr>
              <a:tr h="493941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Educación PEF 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$807 mil 305 </a:t>
                      </a:r>
                      <a:r>
                        <a:rPr lang="es-E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mdp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$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836 mil 400 </a:t>
                      </a:r>
                      <a:r>
                        <a:rPr lang="es-MX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mdp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061029"/>
                  </a:ext>
                </a:extLst>
              </a:tr>
              <a:tr h="8525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Educación Superior PEF 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23% de los recursos</a:t>
                      </a:r>
                    </a:p>
                    <a:p>
                      <a:pPr algn="ctr"/>
                      <a:r>
                        <a:rPr lang="es-MX" dirty="0"/>
                        <a:t>($185 mil 680 </a:t>
                      </a:r>
                      <a:r>
                        <a:rPr lang="es-MX" dirty="0" err="1"/>
                        <a:t>mdp</a:t>
                      </a:r>
                      <a:r>
                        <a:rPr lang="es-MX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16.6% de los recursos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($133 mil 824 </a:t>
                      </a:r>
                      <a:r>
                        <a:rPr lang="es-MX" dirty="0" err="1"/>
                        <a:t>mdp</a:t>
                      </a:r>
                      <a:r>
                        <a:rPr lang="es-MX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583429"/>
                  </a:ext>
                </a:extLst>
              </a:tr>
              <a:tr h="1217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Investigación PEF 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$98,316 millones de pesos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$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102,720.8 millones de pesos 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91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84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5A2F50-9A83-45AD-8360-5B1E57AF18FD}"/>
              </a:ext>
            </a:extLst>
          </p:cNvPr>
          <p:cNvCxnSpPr>
            <a:cxnSpLocks/>
          </p:cNvCxnSpPr>
          <p:nvPr/>
        </p:nvCxnSpPr>
        <p:spPr>
          <a:xfrm flipV="1">
            <a:off x="304800" y="653046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5DAECC78-633F-4B6E-AF59-59282554F15F}"/>
              </a:ext>
            </a:extLst>
          </p:cNvPr>
          <p:cNvSpPr/>
          <p:nvPr/>
        </p:nvSpPr>
        <p:spPr>
          <a:xfrm>
            <a:off x="554181" y="16274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8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Reflexiones de inicio de año para la RED</a:t>
            </a:r>
          </a:p>
          <a:p>
            <a:pPr algn="ctr"/>
            <a:endParaRPr lang="es-MX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_tradnl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26A854-5080-4D48-BD07-D07CAB86ED37}"/>
              </a:ext>
            </a:extLst>
          </p:cNvPr>
          <p:cNvSpPr txBox="1"/>
          <p:nvPr/>
        </p:nvSpPr>
        <p:spPr>
          <a:xfrm>
            <a:off x="1584960" y="1259840"/>
            <a:ext cx="9438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1- ¿Cuál debe ser el papel de la RED y sus grupos de trabajo frente a la situación económica proyectada para este 2021?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2.- ¿Cuáles son las principales aportaciones que puede generar la Red para fortalecer los presupuestos de las IES y en general a la Educación Superior Nacional? 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3.- ¿Cuáles son los siguientes pasos para la activación de recursos que generen valor compartido?</a:t>
            </a:r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262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444F685-B9E4-294C-B3BB-89E6C188FA63}"/>
              </a:ext>
            </a:extLst>
          </p:cNvPr>
          <p:cNvSpPr/>
          <p:nvPr/>
        </p:nvSpPr>
        <p:spPr>
          <a:xfrm>
            <a:off x="636925" y="-28993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s-MX" sz="2500" b="1" dirty="0">
              <a:solidFill>
                <a:srgbClr val="595959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s-MX" sz="2500" b="1" dirty="0">
                <a:solidFill>
                  <a:srgbClr val="852238"/>
                </a:solidFill>
                <a:cs typeface="Adobe Devanagari" panose="02040503050201020203" pitchFamily="18" charset="0"/>
              </a:rPr>
              <a:t>Asuntos Generales</a:t>
            </a:r>
          </a:p>
          <a:p>
            <a:pPr algn="ctr"/>
            <a:endParaRPr lang="es-ES_tradnl" sz="2500" b="1" dirty="0">
              <a:solidFill>
                <a:schemeClr val="tx2">
                  <a:lumMod val="90000"/>
                  <a:lumOff val="10000"/>
                </a:schemeClr>
              </a:solidFill>
              <a:cs typeface="Adobe Devanagari" panose="02040503050201020203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45E6E1-F2ED-4544-93CD-ED42F08ABEA9}"/>
              </a:ext>
            </a:extLst>
          </p:cNvPr>
          <p:cNvCxnSpPr>
            <a:cxnSpLocks/>
          </p:cNvCxnSpPr>
          <p:nvPr/>
        </p:nvCxnSpPr>
        <p:spPr>
          <a:xfrm flipV="1">
            <a:off x="304800" y="964223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552B919-2D80-D840-B3BE-278C768AB9B7}"/>
              </a:ext>
            </a:extLst>
          </p:cNvPr>
          <p:cNvSpPr txBox="1">
            <a:spLocks/>
          </p:cNvSpPr>
          <p:nvPr/>
        </p:nvSpPr>
        <p:spPr>
          <a:xfrm>
            <a:off x="180975" y="5294537"/>
            <a:ext cx="3842467" cy="1105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Contenido Sitio Web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Proyecto de publicaciones y videos de mejores prácticas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6919802-38B8-4845-ABA3-08573263DA9B}"/>
              </a:ext>
            </a:extLst>
          </p:cNvPr>
          <p:cNvSpPr txBox="1">
            <a:spLocks/>
          </p:cNvSpPr>
          <p:nvPr/>
        </p:nvSpPr>
        <p:spPr>
          <a:xfrm>
            <a:off x="4023442" y="5346551"/>
            <a:ext cx="4532812" cy="1001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Definición de plan de proyectos por grupo de trabajo para el 2021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155991-6322-0C4E-A4BC-AF2CB8666FB8}"/>
              </a:ext>
            </a:extLst>
          </p:cNvPr>
          <p:cNvSpPr txBox="1">
            <a:spLocks/>
          </p:cNvSpPr>
          <p:nvPr/>
        </p:nvSpPr>
        <p:spPr>
          <a:xfrm>
            <a:off x="8804531" y="5287242"/>
            <a:ext cx="2814814" cy="92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Actualización de Directorio de Grupos de Trabajo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3D8E5AF-F915-244F-8E1C-7057700D5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43" y="1283747"/>
            <a:ext cx="10881202" cy="38932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DFF612-2E49-684E-BCFD-8FE168F49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277" y="2955119"/>
            <a:ext cx="2049322" cy="15868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BCF178-4DBD-014C-84B9-CFB2300E6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36" y="3033719"/>
            <a:ext cx="2049320" cy="15868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6B8C76-7C7B-4679-8A90-BD6BB9353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544" y="2955119"/>
            <a:ext cx="2184399" cy="16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9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0A1FE2-92CA-5346-8BC4-9A88D13E20AF}"/>
              </a:ext>
            </a:extLst>
          </p:cNvPr>
          <p:cNvSpPr/>
          <p:nvPr/>
        </p:nvSpPr>
        <p:spPr>
          <a:xfrm>
            <a:off x="5955101" y="135827"/>
            <a:ext cx="5932098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s-ES_tradnl" sz="2500" b="1" dirty="0">
              <a:solidFill>
                <a:srgbClr val="595959"/>
              </a:solidFill>
              <a:cs typeface="Adobe Devanagari" panose="02040503050201020203" pitchFamily="18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17DC9A1-7FAB-2947-9795-2C760E59EFC4}"/>
              </a:ext>
            </a:extLst>
          </p:cNvPr>
          <p:cNvCxnSpPr>
            <a:cxnSpLocks/>
          </p:cNvCxnSpPr>
          <p:nvPr/>
        </p:nvCxnSpPr>
        <p:spPr>
          <a:xfrm>
            <a:off x="5955101" y="612881"/>
            <a:ext cx="5932098" cy="1"/>
          </a:xfrm>
          <a:prstGeom prst="line">
            <a:avLst/>
          </a:prstGeom>
          <a:ln>
            <a:solidFill>
              <a:srgbClr val="852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C590501-9C1E-DB40-B8E8-CE78D53004F2}"/>
              </a:ext>
            </a:extLst>
          </p:cNvPr>
          <p:cNvCxnSpPr>
            <a:cxnSpLocks/>
          </p:cNvCxnSpPr>
          <p:nvPr/>
        </p:nvCxnSpPr>
        <p:spPr>
          <a:xfrm>
            <a:off x="8913090" y="618630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59AE8B1-620B-A840-B2B9-2A8A664644ED}"/>
              </a:ext>
            </a:extLst>
          </p:cNvPr>
          <p:cNvSpPr txBox="1">
            <a:spLocks/>
          </p:cNvSpPr>
          <p:nvPr/>
        </p:nvSpPr>
        <p:spPr>
          <a:xfrm>
            <a:off x="6664087" y="2361558"/>
            <a:ext cx="4514126" cy="128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Fecha, lugar y hora de la próxima 3reunión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03 de febrero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A952E2-9462-464F-9334-DF853E593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655" y="1445808"/>
            <a:ext cx="714990" cy="7623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899D3D-7620-5F44-A811-A7A9C6E7E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94" y="3903461"/>
            <a:ext cx="714991" cy="7623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7012708-016E-744B-9FD7-82D11111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25115" cy="6858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A6919802-38B8-4845-ABA3-08573263DA9B}"/>
              </a:ext>
            </a:extLst>
          </p:cNvPr>
          <p:cNvSpPr txBox="1">
            <a:spLocks/>
          </p:cNvSpPr>
          <p:nvPr/>
        </p:nvSpPr>
        <p:spPr>
          <a:xfrm>
            <a:off x="6654744" y="4977240"/>
            <a:ext cx="4532812" cy="1001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5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Sitio web</a:t>
            </a:r>
          </a:p>
          <a:p>
            <a:pPr marL="0" indent="0" algn="ctr">
              <a:buNone/>
            </a:pPr>
            <a:r>
              <a:rPr lang="en-US" sz="2400" u="sng" dirty="0">
                <a:solidFill>
                  <a:srgbClr val="85223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http://redrecursos.anuies.fese.mx/</a:t>
            </a:r>
            <a:endParaRPr lang="en-US" sz="2400" dirty="0">
              <a:solidFill>
                <a:srgbClr val="852238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4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496A181-240E-DF4C-8C21-FABD35663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AA6799C-06C0-D34A-8F2C-5BA5B959F372}"/>
              </a:ext>
            </a:extLst>
          </p:cNvPr>
          <p:cNvSpPr/>
          <p:nvPr/>
        </p:nvSpPr>
        <p:spPr>
          <a:xfrm>
            <a:off x="0" y="-49348"/>
            <a:ext cx="5644850" cy="6858000"/>
          </a:xfrm>
          <a:prstGeom prst="rect">
            <a:avLst/>
          </a:prstGeom>
          <a:solidFill>
            <a:srgbClr val="7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F294DA-DD8B-2A42-B7C3-9906D8F5AD81}"/>
              </a:ext>
            </a:extLst>
          </p:cNvPr>
          <p:cNvSpPr/>
          <p:nvPr/>
        </p:nvSpPr>
        <p:spPr>
          <a:xfrm>
            <a:off x="0" y="6012744"/>
            <a:ext cx="12192000" cy="509138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04800" y="2602171"/>
            <a:ext cx="5310156" cy="35394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MX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MX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ES_tradnl" sz="1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_tradnl" sz="17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Pedro Castillo Novoa</a:t>
            </a:r>
          </a:p>
          <a:p>
            <a:r>
              <a:rPr lang="es-ES_tradnl" sz="17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Coordinador Nacional de la Red</a:t>
            </a:r>
          </a:p>
          <a:p>
            <a:r>
              <a:rPr lang="es-ES_tradnl" sz="17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pedro.castillo.novoa@tec.mx</a:t>
            </a:r>
          </a:p>
          <a:p>
            <a:r>
              <a:rPr lang="es-ES_tradnl" sz="17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hlinkClick r:id="rId3"/>
              </a:rPr>
              <a:t>red.recursos@anuies.mx</a:t>
            </a:r>
            <a:endParaRPr lang="es-ES_tradnl" sz="17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endParaRPr lang="es-ES_tradnl" sz="1700" dirty="0">
              <a:solidFill>
                <a:schemeClr val="bg1"/>
              </a:solidFill>
              <a:latin typeface="+mj-lt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_tradnl" sz="17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Benito Sotelo Villa</a:t>
            </a:r>
          </a:p>
          <a:p>
            <a:r>
              <a:rPr lang="es-ES_tradnl" sz="1700" u="sng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hlinkClick r:id="rId4"/>
              </a:rPr>
              <a:t>benito.sotelo@tec.mx</a:t>
            </a:r>
            <a:endParaRPr lang="es-ES_tradnl" sz="1700" u="sng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_tradnl" sz="17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red.recursos@anuies.mx</a:t>
            </a:r>
          </a:p>
          <a:p>
            <a:endParaRPr lang="es-MX" sz="1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5946AA-5445-4848-ADA7-C3CB06C64DDB}"/>
              </a:ext>
            </a:extLst>
          </p:cNvPr>
          <p:cNvSpPr/>
          <p:nvPr/>
        </p:nvSpPr>
        <p:spPr>
          <a:xfrm>
            <a:off x="107591" y="6045572"/>
            <a:ext cx="12084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cs typeface="Calibri" panose="020F0502020204030204" pitchFamily="34" charset="0"/>
              </a:rPr>
              <a:t>Link de registro:  </a:t>
            </a:r>
            <a:r>
              <a:rPr lang="en-US" sz="2000" b="1" dirty="0">
                <a:solidFill>
                  <a:srgbClr val="852238"/>
                </a:solidFill>
              </a:rPr>
              <a:t>https://bit.ly/registrorednacional</a:t>
            </a:r>
            <a:endParaRPr lang="es-ES_tradnl" sz="2000" b="1" dirty="0">
              <a:solidFill>
                <a:srgbClr val="852238"/>
              </a:solidFill>
              <a:cs typeface="Calibri" panose="020F050202020403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6B8FF98-1C88-0144-BCF9-2D95038171FC}"/>
              </a:ext>
            </a:extLst>
          </p:cNvPr>
          <p:cNvCxnSpPr>
            <a:cxnSpLocks/>
          </p:cNvCxnSpPr>
          <p:nvPr/>
        </p:nvCxnSpPr>
        <p:spPr>
          <a:xfrm>
            <a:off x="304800" y="3632492"/>
            <a:ext cx="4908850" cy="0"/>
          </a:xfrm>
          <a:prstGeom prst="line">
            <a:avLst/>
          </a:prstGeom>
          <a:ln>
            <a:solidFill>
              <a:srgbClr val="93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2B983F-07C2-944E-9E2D-F95033EFD04B}"/>
              </a:ext>
            </a:extLst>
          </p:cNvPr>
          <p:cNvSpPr/>
          <p:nvPr/>
        </p:nvSpPr>
        <p:spPr>
          <a:xfrm>
            <a:off x="304801" y="135827"/>
            <a:ext cx="5029200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500" b="1" dirty="0">
                <a:solidFill>
                  <a:schemeClr val="bg1"/>
                </a:solidFill>
                <a:cs typeface="Adobe Devanagari" panose="02040503050201020203" pitchFamily="18" charset="0"/>
              </a:rPr>
              <a:t>Contactos y registro</a:t>
            </a:r>
            <a:endParaRPr lang="es-ES_tradnl" sz="25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642B10D-0B5A-0541-858E-8E0CBEE0B5B0}"/>
              </a:ext>
            </a:extLst>
          </p:cNvPr>
          <p:cNvCxnSpPr>
            <a:cxnSpLocks/>
          </p:cNvCxnSpPr>
          <p:nvPr/>
        </p:nvCxnSpPr>
        <p:spPr>
          <a:xfrm flipV="1">
            <a:off x="304800" y="618630"/>
            <a:ext cx="50292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94694F6-A384-D64C-B4DC-963E96AFC695}"/>
              </a:ext>
            </a:extLst>
          </p:cNvPr>
          <p:cNvCxnSpPr>
            <a:cxnSpLocks/>
          </p:cNvCxnSpPr>
          <p:nvPr/>
        </p:nvCxnSpPr>
        <p:spPr>
          <a:xfrm>
            <a:off x="2819400" y="618630"/>
            <a:ext cx="0" cy="3455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87985497-B9A2-6345-9195-9FD6312D60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248" y="1082422"/>
            <a:ext cx="868304" cy="11215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5112"/>
            <a:ext cx="4243147" cy="1376893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723B2298-CAA1-41AC-833E-921482D70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14" y="1661263"/>
            <a:ext cx="2890045" cy="28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05D3F539-6A65-4A3A-A2D6-A0C8B6CD1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b="861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260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 txBox="1">
            <a:spLocks/>
          </p:cNvSpPr>
          <p:nvPr/>
        </p:nvSpPr>
        <p:spPr>
          <a:xfrm>
            <a:off x="3204288" y="1532573"/>
            <a:ext cx="7748928" cy="4308462"/>
          </a:xfrm>
          <a:prstGeom prst="rect">
            <a:avLst/>
          </a:prstGeom>
          <a:effectLst/>
        </p:spPr>
        <p:txBody>
          <a:bodyPr vert="horz" lIns="91440" tIns="45720" rIns="91440" bIns="4572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Bienvenida.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Seguimiento a los acuerdos de la reunión anterior.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Avances y/o actividades de los grupos de trabajo.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Educación superior en México 2021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Asuntos Generales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20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20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58775" lvl="1" indent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58775" lvl="1" indent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72DD36-29AF-4942-A993-6B4DAD7F844C}"/>
              </a:ext>
            </a:extLst>
          </p:cNvPr>
          <p:cNvSpPr/>
          <p:nvPr/>
        </p:nvSpPr>
        <p:spPr>
          <a:xfrm>
            <a:off x="554181" y="129515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5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s-ES_tradnl" sz="2500" b="1" dirty="0">
              <a:solidFill>
                <a:srgbClr val="852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D2976DF-D8B2-3340-86E4-029F8D3597CF}"/>
              </a:ext>
            </a:extLst>
          </p:cNvPr>
          <p:cNvCxnSpPr>
            <a:cxnSpLocks/>
          </p:cNvCxnSpPr>
          <p:nvPr/>
        </p:nvCxnSpPr>
        <p:spPr>
          <a:xfrm flipV="1">
            <a:off x="304800" y="613858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A94DF1-A477-064B-AC2E-FEDD8C563A16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7626A3CD-BAF5-6544-A0DA-0CDFFDAD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48" y="1732957"/>
            <a:ext cx="591466" cy="5292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5DA48C-992D-9145-83FB-70276F90C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128" y="4349162"/>
            <a:ext cx="591466" cy="5292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F3A857-819A-FC45-9199-35324E674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69" y="2674289"/>
            <a:ext cx="591466" cy="52920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B2A6FE2-515B-2F4C-BFCC-3617806A8F5C}"/>
              </a:ext>
            </a:extLst>
          </p:cNvPr>
          <p:cNvSpPr txBox="1"/>
          <p:nvPr/>
        </p:nvSpPr>
        <p:spPr>
          <a:xfrm>
            <a:off x="1912842" y="1782883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530D6D"/>
                </a:solidFill>
                <a:cs typeface="Arial" panose="020B0604020202020204" pitchFamily="34" charset="0"/>
              </a:rPr>
              <a:t>1</a:t>
            </a:r>
            <a:endParaRPr lang="es-MX" sz="2500" b="1" dirty="0">
              <a:solidFill>
                <a:srgbClr val="530D6D"/>
              </a:solidFill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FA2DC2B-14B8-9342-8B74-BE4A92021E77}"/>
              </a:ext>
            </a:extLst>
          </p:cNvPr>
          <p:cNvSpPr txBox="1"/>
          <p:nvPr/>
        </p:nvSpPr>
        <p:spPr>
          <a:xfrm>
            <a:off x="1871656" y="2691176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237AB5"/>
                </a:solidFill>
                <a:cs typeface="Arial" panose="020B0604020202020204" pitchFamily="34" charset="0"/>
              </a:rPr>
              <a:t>2</a:t>
            </a:r>
            <a:endParaRPr lang="es-MX" sz="2500" b="1" dirty="0">
              <a:solidFill>
                <a:srgbClr val="237AB5"/>
              </a:solidFill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0BCF7E3-EADD-984E-8CCB-2E2049126377}"/>
              </a:ext>
            </a:extLst>
          </p:cNvPr>
          <p:cNvSpPr txBox="1"/>
          <p:nvPr/>
        </p:nvSpPr>
        <p:spPr>
          <a:xfrm>
            <a:off x="1871657" y="4349162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0A4966"/>
                </a:solidFill>
                <a:cs typeface="Arial" panose="020B0604020202020204" pitchFamily="34" charset="0"/>
              </a:rPr>
              <a:t>4</a:t>
            </a:r>
            <a:endParaRPr lang="es-MX" sz="2500" b="1" dirty="0">
              <a:solidFill>
                <a:srgbClr val="0A4966"/>
              </a:solidFill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F3A857-819A-FC45-9199-35324E674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128" y="3468305"/>
            <a:ext cx="591466" cy="52920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A2DC2B-14B8-9342-8B74-BE4A92021E77}"/>
              </a:ext>
            </a:extLst>
          </p:cNvPr>
          <p:cNvSpPr txBox="1"/>
          <p:nvPr/>
        </p:nvSpPr>
        <p:spPr>
          <a:xfrm>
            <a:off x="1871656" y="3498570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237AB5"/>
                </a:solidFill>
                <a:cs typeface="Arial" panose="020B0604020202020204" pitchFamily="34" charset="0"/>
              </a:rPr>
              <a:t>3</a:t>
            </a:r>
            <a:endParaRPr lang="es-MX" sz="2500" b="1" dirty="0">
              <a:solidFill>
                <a:srgbClr val="237AB5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CACB6B-6696-4F42-A085-15B6877D0620}"/>
              </a:ext>
            </a:extLst>
          </p:cNvPr>
          <p:cNvSpPr txBox="1"/>
          <p:nvPr/>
        </p:nvSpPr>
        <p:spPr>
          <a:xfrm>
            <a:off x="1871658" y="5142201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0A4966"/>
                </a:solidFill>
                <a:cs typeface="Arial" panose="020B0604020202020204" pitchFamily="34" charset="0"/>
              </a:rPr>
              <a:t>5</a:t>
            </a:r>
            <a:endParaRPr lang="es-MX" sz="2500" b="1" dirty="0">
              <a:solidFill>
                <a:srgbClr val="0A4966"/>
              </a:solidFill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6BED6A-FB32-4E45-BA02-CD0EBF445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128" y="5116125"/>
            <a:ext cx="591466" cy="52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763572" y="1505403"/>
            <a:ext cx="10874245" cy="5730210"/>
          </a:xfrm>
          <a:prstGeom prst="rect">
            <a:avLst/>
          </a:prstGeom>
          <a:effectLst/>
        </p:spPr>
        <p:txBody>
          <a:bodyPr vert="horz" lIns="91440" tIns="45720" rIns="91440" bIns="45720" numCol="2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Aguascalientes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Chiapas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Baja California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la Laguna A.C.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Tepic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Sonora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Hipócrates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Tecámac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Michoacana de San Nicolás de Hidalgo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Latinoamericano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Tecnológico de Estudios Superiores de San Felipe del Progreso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Iberoamericana, A.C.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Tula, Tepeji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del Noreste, A.C.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México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Delicias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Benemérita Universidad Autónoma de Puebla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Coahuila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Politécnico Nacional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Centro de Enseñanza Técnica Industrial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Veracruzana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Tamaulipas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Yucatán 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Tehuacán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Mexicali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Anáhuac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Estatal de Sonora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Nuevo Laredo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Parral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y de Estudios Superiores de Monterrey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Metropolitana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Guanajuato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Hermosillo, Sonora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Guadalajara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del Estado de Hidalgo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</a:t>
            </a:r>
            <a:r>
              <a:rPr lang="es-E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Tecmilenio</a:t>
            </a: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Centro de Investigaciones y Estudios Superiores en Antropología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Tecnológico de Estudios Superiores de Ecatepec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Colima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Nuevo León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del Valle de Toluca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Juárez del Estado de Durango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Querétaro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Juárez Autónoma de Tabasco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Baja California Sur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Popular Autónoma del Estado de Puebla – UPAEP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CETYS, Universidad, Campus Mexicali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Ciencias y Artes de Chiapas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del Suroeste de Guanajuato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del Carmen 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1760" y="497637"/>
            <a:ext cx="4567701" cy="102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5400" b="1" dirty="0">
                <a:solidFill>
                  <a:srgbClr val="852238"/>
                </a:solidFill>
                <a:cs typeface="Calibri"/>
              </a:rPr>
              <a:t>50 IES </a:t>
            </a:r>
            <a:r>
              <a:rPr lang="es-ES" sz="3200" b="1" dirty="0">
                <a:solidFill>
                  <a:srgbClr val="852238"/>
                </a:solidFill>
                <a:cs typeface="Calibri"/>
              </a:rPr>
              <a:t>inscritas</a:t>
            </a:r>
            <a:endParaRPr lang="es-ES" sz="3200" dirty="0">
              <a:solidFill>
                <a:srgbClr val="852238"/>
              </a:solidFill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844D23-458A-4D4C-99D6-A4977341E7FF}"/>
              </a:ext>
            </a:extLst>
          </p:cNvPr>
          <p:cNvSpPr/>
          <p:nvPr/>
        </p:nvSpPr>
        <p:spPr>
          <a:xfrm>
            <a:off x="9827968" y="553876"/>
            <a:ext cx="2202269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Integrantes</a:t>
            </a:r>
            <a:endParaRPr lang="es-ES_tradnl" sz="2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736AF69-9229-C648-89AB-0B201965C0FB}"/>
              </a:ext>
            </a:extLst>
          </p:cNvPr>
          <p:cNvCxnSpPr>
            <a:cxnSpLocks/>
          </p:cNvCxnSpPr>
          <p:nvPr/>
        </p:nvCxnSpPr>
        <p:spPr>
          <a:xfrm flipV="1">
            <a:off x="304799" y="597361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E2D482B-9C12-EA42-94D7-AF8CDADC8FA8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8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23825"/>
              </p:ext>
            </p:extLst>
          </p:nvPr>
        </p:nvGraphicFramePr>
        <p:xfrm>
          <a:off x="833436" y="1368696"/>
          <a:ext cx="10525126" cy="45275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3758">
                  <a:extLst>
                    <a:ext uri="{9D8B030D-6E8A-4147-A177-3AD203B41FA5}">
                      <a16:colId xmlns:a16="http://schemas.microsoft.com/office/drawing/2014/main" val="3470118630"/>
                    </a:ext>
                  </a:extLst>
                </a:gridCol>
                <a:gridCol w="4200669">
                  <a:extLst>
                    <a:ext uri="{9D8B030D-6E8A-4147-A177-3AD203B41FA5}">
                      <a16:colId xmlns:a16="http://schemas.microsoft.com/office/drawing/2014/main" val="1506324853"/>
                    </a:ext>
                  </a:extLst>
                </a:gridCol>
                <a:gridCol w="4110699">
                  <a:extLst>
                    <a:ext uri="{9D8B030D-6E8A-4147-A177-3AD203B41FA5}">
                      <a16:colId xmlns:a16="http://schemas.microsoft.com/office/drawing/2014/main" val="4103194633"/>
                    </a:ext>
                  </a:extLst>
                </a:gridCol>
              </a:tblGrid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Grupo</a:t>
                      </a:r>
                      <a:endParaRPr lang="en-US" sz="2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Proyectos</a:t>
                      </a:r>
                      <a:endParaRPr lang="en-US" sz="2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Acuerdos</a:t>
                      </a:r>
                      <a:endParaRPr lang="en-US" sz="2400" dirty="0"/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2651145248"/>
                  </a:ext>
                </a:extLst>
              </a:tr>
              <a:tr h="1499016">
                <a:tc>
                  <a:txBody>
                    <a:bodyPr/>
                    <a:lstStyle/>
                    <a:p>
                      <a:pPr lvl="0"/>
                      <a:endParaRPr lang="es-ES" sz="1600" b="1" dirty="0"/>
                    </a:p>
                    <a:p>
                      <a:pPr lvl="0"/>
                      <a:r>
                        <a:rPr lang="es-ES" sz="1600" b="1" dirty="0"/>
                        <a:t>Sorteos Universitarios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effectLst/>
                        </a:rPr>
                        <a:t>Distinción</a:t>
                      </a:r>
                      <a:r>
                        <a:rPr lang="es-ES" sz="1400" kern="1200" baseline="0" dirty="0">
                          <a:effectLst/>
                        </a:rPr>
                        <a:t> de los sorteos universitarios vs casinos, tratamiento diferenciado: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baseline="0" dirty="0">
                          <a:effectLst/>
                        </a:rPr>
                        <a:t>E</a:t>
                      </a:r>
                      <a:r>
                        <a:rPr lang="es-ES" sz="1400" kern="1200" dirty="0">
                          <a:effectLst/>
                        </a:rPr>
                        <a:t>liminación de pago de participaciones;</a:t>
                      </a:r>
                      <a:r>
                        <a:rPr lang="es-ES" sz="1400" kern="1200" baseline="0" dirty="0">
                          <a:effectLst/>
                        </a:rPr>
                        <a:t>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effectLst/>
                        </a:rPr>
                        <a:t>Eliminación de impuestos estatales y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effectLst/>
                        </a:rPr>
                        <a:t>Disminución de porcentajes de obligatoriedad de premios.</a:t>
                      </a:r>
                      <a:endParaRPr lang="en-US" sz="1400" dirty="0">
                        <a:effectLst/>
                      </a:endParaRPr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effectLst/>
                        </a:rPr>
                        <a:t>Seguimiento a los acuerdos de las reuniones con la Directora de Juegos y Sorteos de la SEGOB.</a:t>
                      </a:r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2144131509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lvl="0"/>
                      <a:r>
                        <a:rPr lang="es-ES" sz="1600" b="1" dirty="0"/>
                        <a:t>Filantropía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Programa</a:t>
                      </a:r>
                      <a:r>
                        <a:rPr lang="es-ES" sz="1400" baseline="0" dirty="0"/>
                        <a:t> de capacitación/formación en línea.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baseline="0" dirty="0">
                          <a:effectLst/>
                        </a:rPr>
                        <a:t>Impulsar el crowdfunding como herramienta de generación de recursos.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634582399"/>
                  </a:ext>
                </a:extLst>
              </a:tr>
              <a:tr h="890495">
                <a:tc>
                  <a:txBody>
                    <a:bodyPr/>
                    <a:lstStyle/>
                    <a:p>
                      <a:pPr lvl="0"/>
                      <a:r>
                        <a:rPr lang="es-ES" sz="1600" b="1" dirty="0"/>
                        <a:t>Patentes,</a:t>
                      </a:r>
                      <a:r>
                        <a:rPr lang="es-ES" sz="1600" b="1" baseline="0" dirty="0"/>
                        <a:t> </a:t>
                      </a:r>
                      <a:r>
                        <a:rPr lang="es-ES" sz="1600" b="1" dirty="0"/>
                        <a:t>transferencia tecnológica</a:t>
                      </a:r>
                      <a:r>
                        <a:rPr lang="es-ES" sz="1600" b="1" baseline="0" dirty="0"/>
                        <a:t> e innovación</a:t>
                      </a:r>
                      <a:r>
                        <a:rPr lang="es-ES" sz="1600" b="1" dirty="0"/>
                        <a:t> 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Base de monitoreo y seguimiento</a:t>
                      </a:r>
                      <a:r>
                        <a:rPr lang="es-ES" sz="1400" baseline="0" dirty="0"/>
                        <a:t> de patentes y transferencia tecnológica.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Compartir los avances del registro de patentes y transferencia tecnológica de la Red y definir los siguientes pasos para la convocatoria con BANORTE.</a:t>
                      </a:r>
                      <a:endParaRPr lang="es-ES" sz="1400" dirty="0"/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542315305"/>
                  </a:ext>
                </a:extLst>
              </a:tr>
              <a:tr h="1025722">
                <a:tc>
                  <a:txBody>
                    <a:bodyPr/>
                    <a:lstStyle/>
                    <a:p>
                      <a:pPr lvl="0"/>
                      <a:r>
                        <a:rPr lang="es-ES" sz="1600" b="1" dirty="0"/>
                        <a:t>Acceso</a:t>
                      </a:r>
                      <a:r>
                        <a:rPr lang="es-ES" sz="1600" b="1" baseline="0" dirty="0"/>
                        <a:t> a fondos nacionales e internacionales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Aplicar a las Convocatorias</a:t>
                      </a:r>
                      <a:r>
                        <a:rPr lang="es-ES" sz="1400" baseline="0" dirty="0"/>
                        <a:t> CONACYT como Red Nacional.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Elaboración de un proyecto de la RED que permita acceder a recursos nacionales o internacionales.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</a:t>
                      </a:r>
                      <a:r>
                        <a:rPr lang="es-E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informar sobre las convocatorias. Y hacer reuniones para explicar los procesos o dudas que surjan. 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1692251016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7183DA6-2F28-F143-AA56-18CA3F72FB3F}"/>
              </a:ext>
            </a:extLst>
          </p:cNvPr>
          <p:cNvSpPr/>
          <p:nvPr/>
        </p:nvSpPr>
        <p:spPr>
          <a:xfrm>
            <a:off x="554181" y="76823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852238"/>
                </a:solidFill>
              </a:rPr>
              <a:t>Resumen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proyectos</a:t>
            </a:r>
            <a:r>
              <a:rPr lang="en-US" sz="2800" b="1" dirty="0">
                <a:solidFill>
                  <a:srgbClr val="852238"/>
                </a:solidFill>
              </a:rPr>
              <a:t> y </a:t>
            </a:r>
            <a:r>
              <a:rPr lang="en-US" sz="2800" b="1" dirty="0" err="1">
                <a:solidFill>
                  <a:srgbClr val="852238"/>
                </a:solidFill>
              </a:rPr>
              <a:t>acuerdos</a:t>
            </a:r>
            <a:r>
              <a:rPr lang="en-US" sz="2800" b="1" dirty="0">
                <a:solidFill>
                  <a:srgbClr val="852238"/>
                </a:solidFill>
              </a:rPr>
              <a:t> por </a:t>
            </a:r>
            <a:r>
              <a:rPr lang="en-US" sz="2800" b="1" dirty="0" err="1">
                <a:solidFill>
                  <a:srgbClr val="852238"/>
                </a:solidFill>
              </a:rPr>
              <a:t>grupo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trabajo</a:t>
            </a:r>
            <a:endParaRPr lang="en-US" sz="2800" b="1" dirty="0">
              <a:solidFill>
                <a:srgbClr val="852238"/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09C71A5-5651-5D41-A3F3-37EADFED4E97}"/>
              </a:ext>
            </a:extLst>
          </p:cNvPr>
          <p:cNvCxnSpPr>
            <a:cxnSpLocks/>
          </p:cNvCxnSpPr>
          <p:nvPr/>
        </p:nvCxnSpPr>
        <p:spPr>
          <a:xfrm flipV="1">
            <a:off x="304800" y="613858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944AFFC-33F2-944E-9E38-AFB0DCA3CC0B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6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64252"/>
              </p:ext>
            </p:extLst>
          </p:nvPr>
        </p:nvGraphicFramePr>
        <p:xfrm>
          <a:off x="838200" y="792403"/>
          <a:ext cx="10515598" cy="57113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3478">
                  <a:extLst>
                    <a:ext uri="{9D8B030D-6E8A-4147-A177-3AD203B41FA5}">
                      <a16:colId xmlns:a16="http://schemas.microsoft.com/office/drawing/2014/main" val="3470118630"/>
                    </a:ext>
                  </a:extLst>
                </a:gridCol>
                <a:gridCol w="4047473">
                  <a:extLst>
                    <a:ext uri="{9D8B030D-6E8A-4147-A177-3AD203B41FA5}">
                      <a16:colId xmlns:a16="http://schemas.microsoft.com/office/drawing/2014/main" val="1506324853"/>
                    </a:ext>
                  </a:extLst>
                </a:gridCol>
                <a:gridCol w="4194647">
                  <a:extLst>
                    <a:ext uri="{9D8B030D-6E8A-4147-A177-3AD203B41FA5}">
                      <a16:colId xmlns:a16="http://schemas.microsoft.com/office/drawing/2014/main" val="4103194633"/>
                    </a:ext>
                  </a:extLst>
                </a:gridCol>
              </a:tblGrid>
              <a:tr h="415363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Grupo</a:t>
                      </a:r>
                      <a:endParaRPr lang="en-US" sz="240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Proyectos</a:t>
                      </a:r>
                      <a:endParaRPr lang="en-US" sz="2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Acuerdos</a:t>
                      </a:r>
                      <a:endParaRPr lang="en-US" sz="240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651145248"/>
                  </a:ext>
                </a:extLst>
              </a:tr>
              <a:tr h="850355">
                <a:tc>
                  <a:txBody>
                    <a:bodyPr/>
                    <a:lstStyle/>
                    <a:p>
                      <a:r>
                        <a:rPr lang="es-ES" sz="1600" b="1" dirty="0"/>
                        <a:t>Servicios a terceros</a:t>
                      </a:r>
                      <a:endParaRPr lang="en-U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Plan de trabajo</a:t>
                      </a:r>
                      <a:r>
                        <a:rPr lang="es-ES" sz="1400" baseline="0" dirty="0"/>
                        <a:t>.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effectLst/>
                        </a:rPr>
                        <a:t>Presentación de los avances del “Manual de mejores prácticas en materia de servicios a terceros”</a:t>
                      </a:r>
                      <a:endParaRPr lang="es-E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3848400812"/>
                  </a:ext>
                </a:extLst>
              </a:tr>
              <a:tr h="674634">
                <a:tc>
                  <a:txBody>
                    <a:bodyPr/>
                    <a:lstStyle/>
                    <a:p>
                      <a:r>
                        <a:rPr lang="es-ES" sz="1600" b="1" dirty="0"/>
                        <a:t>Empresas Universitarias</a:t>
                      </a:r>
                      <a:endParaRPr lang="en-U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Desarrollo de un modelo de capacitación para</a:t>
                      </a:r>
                      <a:r>
                        <a:rPr lang="es-ES" sz="1400" baseline="0" dirty="0"/>
                        <a:t> la constitución de “Empresas Universitarias”.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effectLst/>
                        </a:rPr>
                        <a:t>Definir a un nuevo líder del grupo para reactivar el tema del Formo de Empresas Universitarias</a:t>
                      </a:r>
                      <a:r>
                        <a:rPr lang="es-ES" sz="1400" kern="1200" baseline="0" dirty="0">
                          <a:effectLst/>
                        </a:rPr>
                        <a:t>.</a:t>
                      </a:r>
                      <a:endParaRPr lang="es-E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358449102"/>
                  </a:ext>
                </a:extLst>
              </a:tr>
              <a:tr h="674634">
                <a:tc>
                  <a:txBody>
                    <a:bodyPr/>
                    <a:lstStyle/>
                    <a:p>
                      <a:r>
                        <a:rPr lang="es-ES" sz="1600" b="1" dirty="0"/>
                        <a:t>Oportunidades</a:t>
                      </a:r>
                      <a:r>
                        <a:rPr lang="es-ES" sz="1600" b="1" baseline="0" dirty="0"/>
                        <a:t> fiscales y fondos patrimoniales</a:t>
                      </a:r>
                      <a:endParaRPr lang="es-E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/>
                        <a:t>Análisis sistémico</a:t>
                      </a:r>
                      <a:r>
                        <a:rPr lang="es-ES" sz="1400" baseline="0"/>
                        <a:t> y </a:t>
                      </a:r>
                      <a:r>
                        <a:rPr lang="es-ES" sz="1400"/>
                        <a:t>Tasa 0 </a:t>
                      </a:r>
                      <a:r>
                        <a:rPr lang="es-ES" sz="1400" baseline="0"/>
                        <a:t>IVA para IES.</a:t>
                      </a:r>
                      <a:endParaRPr lang="en-US" sz="140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Definición de siguientes pasos respecto a la propuesta de Tasa 0.</a:t>
                      </a:r>
                      <a:endParaRPr lang="en-US" sz="1400" kern="1200" dirty="0">
                        <a:effectLst/>
                      </a:endParaRPr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1256568118"/>
                  </a:ext>
                </a:extLst>
              </a:tr>
              <a:tr h="446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Uso</a:t>
                      </a:r>
                      <a:r>
                        <a:rPr lang="es-ES" sz="1600" b="1" baseline="0" dirty="0"/>
                        <a:t> eficientes de energía</a:t>
                      </a:r>
                      <a:endParaRPr lang="es-E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Por definir.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Seguimiento a los proyectos y plan de trabajo presentado.</a:t>
                      </a:r>
                      <a:endParaRPr lang="es-E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890951259"/>
                  </a:ext>
                </a:extLst>
              </a:tr>
              <a:tr h="761059">
                <a:tc>
                  <a:txBody>
                    <a:bodyPr/>
                    <a:lstStyle/>
                    <a:p>
                      <a:endParaRPr lang="es-ES" sz="1600" b="1" dirty="0"/>
                    </a:p>
                    <a:p>
                      <a:r>
                        <a:rPr lang="es-ES" sz="1600" b="1" dirty="0"/>
                        <a:t>Publicaciones</a:t>
                      </a:r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Publicaciones</a:t>
                      </a:r>
                      <a:r>
                        <a:rPr lang="es-ES" sz="1400" baseline="0" dirty="0"/>
                        <a:t> “Las 8 dimensiones de la generación de recursos para la educación superior”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Reconsiderar la ruta y el calendario de las publicaciones. 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un guion para elaborar videos con las mejores prácticas de cada grupo de trabajo. </a:t>
                      </a:r>
                      <a:endParaRPr lang="es-E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3054542018"/>
                  </a:ext>
                </a:extLst>
              </a:tr>
              <a:tr h="1679527">
                <a:tc>
                  <a:txBody>
                    <a:bodyPr/>
                    <a:lstStyle/>
                    <a:p>
                      <a:r>
                        <a:rPr lang="es-ES" sz="1600" b="1" dirty="0"/>
                        <a:t>Asuntos</a:t>
                      </a:r>
                      <a:r>
                        <a:rPr lang="es-ES" sz="1600" b="1" baseline="0" dirty="0"/>
                        <a:t> Generales</a:t>
                      </a:r>
                      <a:endParaRPr lang="es-E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400" baseline="0" dirty="0"/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y compartir videos de 3-5 minutos donde se compartan las mejores prácticas. </a:t>
                      </a:r>
                      <a:r>
                        <a:rPr lang="es-ES" sz="1400" baseline="0" dirty="0">
                          <a:latin typeface="+mn-lt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aseline="0" dirty="0"/>
                        <a:t>Definición de un proyecto conjunto para la generación de recursos con la suma de capacidades de todos los integrantes de la Red.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400" baseline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276697436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09C8DD6B-1D22-2E48-AF74-DE96E7F726B7}"/>
              </a:ext>
            </a:extLst>
          </p:cNvPr>
          <p:cNvSpPr/>
          <p:nvPr/>
        </p:nvSpPr>
        <p:spPr>
          <a:xfrm>
            <a:off x="554182" y="9457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852238"/>
                </a:solidFill>
              </a:rPr>
              <a:t>Resumen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proyectos</a:t>
            </a:r>
            <a:r>
              <a:rPr lang="en-US" sz="2800" b="1" dirty="0">
                <a:solidFill>
                  <a:srgbClr val="852238"/>
                </a:solidFill>
              </a:rPr>
              <a:t> y </a:t>
            </a:r>
            <a:r>
              <a:rPr lang="en-US" sz="2800" b="1" dirty="0" err="1">
                <a:solidFill>
                  <a:srgbClr val="852238"/>
                </a:solidFill>
              </a:rPr>
              <a:t>acuerdos</a:t>
            </a:r>
            <a:r>
              <a:rPr lang="en-US" sz="2800" b="1" dirty="0">
                <a:solidFill>
                  <a:srgbClr val="852238"/>
                </a:solidFill>
              </a:rPr>
              <a:t> por </a:t>
            </a:r>
            <a:r>
              <a:rPr lang="en-US" sz="2800" b="1" dirty="0" err="1">
                <a:solidFill>
                  <a:srgbClr val="852238"/>
                </a:solidFill>
              </a:rPr>
              <a:t>grupo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trabajo</a:t>
            </a:r>
            <a:endParaRPr lang="en-US" sz="2800" b="1" dirty="0">
              <a:solidFill>
                <a:srgbClr val="852238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6ECE166-93F1-E048-89E8-4FB935453362}"/>
              </a:ext>
            </a:extLst>
          </p:cNvPr>
          <p:cNvCxnSpPr>
            <a:cxnSpLocks/>
          </p:cNvCxnSpPr>
          <p:nvPr/>
        </p:nvCxnSpPr>
        <p:spPr>
          <a:xfrm flipV="1">
            <a:off x="304800" y="613858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DDFA0F6-588C-4D4A-90B5-30B360871132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6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C03B0D5-4C83-4239-9C59-3A5BCDB1F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946484"/>
              </p:ext>
            </p:extLst>
          </p:nvPr>
        </p:nvGraphicFramePr>
        <p:xfrm>
          <a:off x="313565" y="1045648"/>
          <a:ext cx="7933266" cy="570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Rectángulo 53">
            <a:extLst>
              <a:ext uri="{FF2B5EF4-FFF2-40B4-BE49-F238E27FC236}">
                <a16:creationId xmlns:a16="http://schemas.microsoft.com/office/drawing/2014/main" id="{F0F8FEB1-B66C-E649-BA07-69AE165F4848}"/>
              </a:ext>
            </a:extLst>
          </p:cNvPr>
          <p:cNvSpPr/>
          <p:nvPr/>
        </p:nvSpPr>
        <p:spPr>
          <a:xfrm>
            <a:off x="8604565" y="0"/>
            <a:ext cx="335439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E04DEF4-AF8B-D749-8332-B8855DC37100}"/>
              </a:ext>
            </a:extLst>
          </p:cNvPr>
          <p:cNvSpPr/>
          <p:nvPr/>
        </p:nvSpPr>
        <p:spPr>
          <a:xfrm>
            <a:off x="8648398" y="26389"/>
            <a:ext cx="3512469" cy="6874637"/>
          </a:xfrm>
          <a:prstGeom prst="rect">
            <a:avLst/>
          </a:prstGeom>
          <a:solidFill>
            <a:srgbClr val="7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8472" y="75520"/>
            <a:ext cx="4183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5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de Grupos de Trabajo</a:t>
            </a:r>
            <a:endParaRPr lang="es-ES_tradnl" sz="2500" b="1" dirty="0">
              <a:solidFill>
                <a:srgbClr val="852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0688A7-09D7-FB4B-A98C-360201FEBAFC}"/>
              </a:ext>
            </a:extLst>
          </p:cNvPr>
          <p:cNvSpPr txBox="1"/>
          <p:nvPr/>
        </p:nvSpPr>
        <p:spPr>
          <a:xfrm>
            <a:off x="9158891" y="558491"/>
            <a:ext cx="23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cs typeface="Arial" panose="020B0604020202020204" pitchFamily="34" charset="0"/>
              </a:rPr>
              <a:t>Se han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registrado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2D64FB8-3C82-5649-B6D6-31F5F7A74606}"/>
              </a:ext>
            </a:extLst>
          </p:cNvPr>
          <p:cNvSpPr/>
          <p:nvPr/>
        </p:nvSpPr>
        <p:spPr>
          <a:xfrm>
            <a:off x="8758542" y="1788382"/>
            <a:ext cx="336310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del Estado de Hidalgo.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del Noreste.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</a:t>
            </a:r>
            <a:r>
              <a:rPr lang="es-ES" sz="1150" dirty="0" err="1">
                <a:solidFill>
                  <a:schemeClr val="bg1"/>
                </a:solidFill>
                <a:cs typeface="Arial" panose="020B0604020202020204" pitchFamily="34" charset="0"/>
              </a:rPr>
              <a:t>Hipocrates</a:t>
            </a: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Anáhuac.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</a:t>
            </a:r>
            <a:r>
              <a:rPr lang="es-ES" sz="1150" dirty="0" err="1">
                <a:solidFill>
                  <a:schemeClr val="bg1"/>
                </a:solidFill>
                <a:cs typeface="Arial" panose="020B0604020202020204" pitchFamily="34" charset="0"/>
              </a:rPr>
              <a:t>Tecmilenio</a:t>
            </a: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Metropolitana.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de Yucatán.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Iberoamericana.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Instituto Tecnológico de Nuevo Laredo.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Veracruzana.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Instituto Politécnico Nacional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de Guanajuato.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de Baja California.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Tecnológico de Parral.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Tecnológico de Monterrey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Centro de Enseñanza Técnica Industrial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de Guadalajara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Tecnológico Latinoamericano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Michoacana de Nicolás de Hidalgo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Politécnico Nacional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Popular Autónoma del Estado de Puebla -UPAEP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Tecnológica de Tula </a:t>
            </a:r>
            <a:r>
              <a:rPr lang="es-ES" sz="115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Tepejí</a:t>
            </a:r>
            <a:endParaRPr lang="es-ES" sz="11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Tecnológica de Hermosillo, Sonora.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Autónoma del Carmen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BD293BF-851B-E44A-9C76-0E5E10905B00}"/>
              </a:ext>
            </a:extLst>
          </p:cNvPr>
          <p:cNvSpPr/>
          <p:nvPr/>
        </p:nvSpPr>
        <p:spPr>
          <a:xfrm>
            <a:off x="8683603" y="6443531"/>
            <a:ext cx="3354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https://tinyurl.com/RedGruposdeTrabajo</a:t>
            </a:r>
            <a:endParaRPr lang="es-MX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63C93E1-6F26-F74E-9A55-D7A247667509}"/>
              </a:ext>
            </a:extLst>
          </p:cNvPr>
          <p:cNvSpPr txBox="1"/>
          <p:nvPr/>
        </p:nvSpPr>
        <p:spPr>
          <a:xfrm>
            <a:off x="10676115" y="133745"/>
            <a:ext cx="94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5D4B71A-DEBB-E843-9E24-0132CBF58B8E}"/>
              </a:ext>
            </a:extLst>
          </p:cNvPr>
          <p:cNvSpPr/>
          <p:nvPr/>
        </p:nvSpPr>
        <p:spPr>
          <a:xfrm>
            <a:off x="8959059" y="757696"/>
            <a:ext cx="2666325" cy="2889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s-ES" sz="3000" b="1" dirty="0">
                <a:solidFill>
                  <a:srgbClr val="FFC000"/>
                </a:solidFill>
                <a:cs typeface="Arial" panose="020B0604020202020204" pitchFamily="34" charset="0"/>
              </a:rPr>
              <a:t>Universidades</a:t>
            </a:r>
            <a:endParaRPr lang="es-ES_tradnl" sz="3000" dirty="0">
              <a:solidFill>
                <a:srgbClr val="FFC000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4DBF4B5-9F3E-6B49-AF5E-164FF3919506}"/>
              </a:ext>
            </a:extLst>
          </p:cNvPr>
          <p:cNvSpPr/>
          <p:nvPr/>
        </p:nvSpPr>
        <p:spPr>
          <a:xfrm>
            <a:off x="9146334" y="1100185"/>
            <a:ext cx="247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en los grupos de trabajo</a:t>
            </a:r>
            <a:endParaRPr lang="es-ES_tradnl" dirty="0">
              <a:solidFill>
                <a:schemeClr val="bg1"/>
              </a:solidFill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73F5DA0-0948-F94C-81CF-58BAEA6F44C9}"/>
              </a:ext>
            </a:extLst>
          </p:cNvPr>
          <p:cNvCxnSpPr>
            <a:cxnSpLocks/>
          </p:cNvCxnSpPr>
          <p:nvPr/>
        </p:nvCxnSpPr>
        <p:spPr>
          <a:xfrm>
            <a:off x="8902607" y="1584293"/>
            <a:ext cx="2824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48F712C9-91D9-2247-A3A8-4EF2F715C60B}"/>
              </a:ext>
            </a:extLst>
          </p:cNvPr>
          <p:cNvCxnSpPr/>
          <p:nvPr/>
        </p:nvCxnSpPr>
        <p:spPr>
          <a:xfrm>
            <a:off x="304800" y="619607"/>
            <a:ext cx="7933267" cy="0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0EF748D-D8F4-144A-AA9F-B5FE99B26A05}"/>
              </a:ext>
            </a:extLst>
          </p:cNvPr>
          <p:cNvCxnSpPr>
            <a:cxnSpLocks/>
          </p:cNvCxnSpPr>
          <p:nvPr/>
        </p:nvCxnSpPr>
        <p:spPr>
          <a:xfrm>
            <a:off x="4271433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63C54F91-D50F-D54B-89FB-CE16A8332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06" y="1857588"/>
            <a:ext cx="583697" cy="62237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53624E-DAD4-374D-A036-7455FC996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99" y="3371233"/>
            <a:ext cx="494609" cy="52738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50A503E-90C0-F645-AEE8-B7631DB111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64" y="5503526"/>
            <a:ext cx="579267" cy="61765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62A04A1-7D8C-ED4C-A166-5E8C3A616E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72" y="1100185"/>
            <a:ext cx="583719" cy="62239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04490B53-9CC2-C346-A4E5-22ADED018B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536" y="4918151"/>
            <a:ext cx="543408" cy="57941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C36F1BE-92A9-BD48-B70D-3295FC9D19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09" y="3282032"/>
            <a:ext cx="429267" cy="4577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7D4FED-0F3D-C047-B0EC-E53FC4BE56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110" y="1736231"/>
            <a:ext cx="533834" cy="569208"/>
          </a:xfrm>
          <a:prstGeom prst="rect">
            <a:avLst/>
          </a:prstGeom>
        </p:spPr>
      </p:pic>
      <p:pic>
        <p:nvPicPr>
          <p:cNvPr id="40" name="Picture 4" descr="Descargar libre | Industria de la energía dibujo electricidad ..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10128" r="14409" b="2293"/>
          <a:stretch/>
        </p:blipFill>
        <p:spPr bwMode="auto">
          <a:xfrm>
            <a:off x="5510451" y="4918151"/>
            <a:ext cx="608987" cy="6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0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D37E9AD-8F1A-E944-8DB8-53790A0DD875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530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AE2B3BD-DC24-3C4C-A031-90E28A8A5B23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14930"/>
              </p:ext>
            </p:extLst>
          </p:nvPr>
        </p:nvGraphicFramePr>
        <p:xfrm>
          <a:off x="3182658" y="2828042"/>
          <a:ext cx="5826683" cy="3829114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0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0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Hipócrates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Lic. Verónica Radilla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Anáhuac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Lic. José Luis Arenas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Tecmilenio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Raúl Mendoza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U.A.d</a:t>
                      </a: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Yucatán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Jéssica</a:t>
                      </a: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Canto Maldonado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Instituto Tecnológico de Nuevo Laredo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Sergio Garza Carranza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Tecnológico de Monterrey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Farid</a:t>
                      </a: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Aouragh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Gabriela Rosas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269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de Guanajuato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</a:t>
                      </a: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Galvan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8588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Instituto Tecnológico Latinoamericano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Claudia Salas </a:t>
                      </a:r>
                      <a:r>
                        <a:rPr lang="es-ES" sz="15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Cotonieto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8759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UPAEP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Gabriela</a:t>
                      </a:r>
                      <a:r>
                        <a:rPr lang="es-ES" sz="150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Fernández 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3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Margarita Méndez Zamora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795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935260"/>
            <a:ext cx="121920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Universidad Autónoma de Baja California 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Lic. Gabriela Rosas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Bazúa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8325B7-3994-954C-9C3C-86803AF99B37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“Sorteos Universitarios”</a:t>
            </a:r>
            <a:endParaRPr lang="es-ES_trad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7A78B52-7ADB-ED45-98E2-58B67F63A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859" y="873392"/>
            <a:ext cx="798282" cy="110701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1991DDF-707F-FD42-831C-EABDB23CA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376" y="2805505"/>
            <a:ext cx="273986" cy="27398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F3D6C27-2606-194E-9034-0EE925FA6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2828042"/>
            <a:ext cx="367411" cy="22891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AEE5D80-6EBD-7D44-993F-1A4170442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02" y="2797019"/>
            <a:ext cx="273986" cy="2909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D9A6294-BDEC-834E-822E-1E4189C32D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22" y="214230"/>
            <a:ext cx="602018" cy="6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8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2005</Words>
  <Application>Microsoft Office PowerPoint</Application>
  <PresentationFormat>Panorámica</PresentationFormat>
  <Paragraphs>437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Adobe Devanagari</vt:lpstr>
      <vt:lpstr>Arial</vt:lpstr>
      <vt:lpstr>Calibri</vt:lpstr>
      <vt:lpstr>Calibri Light</vt:lpstr>
      <vt:lpstr>Merriweather</vt:lpstr>
      <vt:lpstr>Times New Roman</vt:lpstr>
      <vt:lpstr>Work Sans</vt:lpstr>
      <vt:lpstr>Tema de Office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Keyra Naomi</dc:creator>
  <cp:lastModifiedBy>Benito Sotelo Villa</cp:lastModifiedBy>
  <cp:revision>29</cp:revision>
  <dcterms:created xsi:type="dcterms:W3CDTF">2021-01-12T17:44:07Z</dcterms:created>
  <dcterms:modified xsi:type="dcterms:W3CDTF">2021-01-13T14:58:28Z</dcterms:modified>
</cp:coreProperties>
</file>